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375" r:id="rId5"/>
    <p:sldId id="376" r:id="rId6"/>
    <p:sldId id="379" r:id="rId7"/>
    <p:sldId id="377" r:id="rId8"/>
    <p:sldId id="378" r:id="rId9"/>
    <p:sldId id="380" r:id="rId10"/>
    <p:sldId id="381" r:id="rId11"/>
    <p:sldId id="382" r:id="rId12"/>
    <p:sldId id="384" r:id="rId13"/>
    <p:sldId id="383" r:id="rId14"/>
    <p:sldId id="385" r:id="rId15"/>
    <p:sldId id="386" r:id="rId16"/>
    <p:sldId id="387" r:id="rId17"/>
    <p:sldId id="388" r:id="rId18"/>
    <p:sldId id="389" r:id="rId19"/>
    <p:sldId id="390" r:id="rId20"/>
    <p:sldId id="371" r:id="rId21"/>
    <p:sldId id="391" r:id="rId22"/>
    <p:sldId id="393" r:id="rId23"/>
    <p:sldId id="392" r:id="rId24"/>
    <p:sldId id="394" r:id="rId25"/>
    <p:sldId id="395" r:id="rId26"/>
    <p:sldId id="396" r:id="rId27"/>
    <p:sldId id="397" r:id="rId28"/>
    <p:sldId id="398" r:id="rId29"/>
    <p:sldId id="411"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2" r:id="rId43"/>
    <p:sldId id="413" r:id="rId44"/>
    <p:sldId id="414" r:id="rId45"/>
    <p:sldId id="415" r:id="rId46"/>
    <p:sldId id="419" r:id="rId47"/>
    <p:sldId id="416" r:id="rId48"/>
    <p:sldId id="417" r:id="rId49"/>
    <p:sldId id="418" r:id="rId50"/>
    <p:sldId id="420" r:id="rId51"/>
    <p:sldId id="423" r:id="rId52"/>
    <p:sldId id="422" r:id="rId53"/>
    <p:sldId id="373" r:id="rId54"/>
    <p:sldId id="424" r:id="rId55"/>
    <p:sldId id="425" r:id="rId56"/>
    <p:sldId id="426" r:id="rId57"/>
    <p:sldId id="427" r:id="rId58"/>
    <p:sldId id="374" r:id="rId59"/>
    <p:sldId id="428" r:id="rId60"/>
    <p:sldId id="429" r:id="rId61"/>
    <p:sldId id="430"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54F83E5-3784-40AB-B757-0FA4B38EE46C}">
          <p14:sldIdLst>
            <p14:sldId id="256"/>
            <p14:sldId id="267"/>
          </p14:sldIdLst>
        </p14:section>
        <p14:section name="Introducing Tables" id="{D0B9B2EE-D264-43BF-8C55-F85499144470}">
          <p14:sldIdLst>
            <p14:sldId id="271"/>
            <p14:sldId id="375"/>
            <p14:sldId id="376"/>
            <p14:sldId id="379"/>
            <p14:sldId id="377"/>
            <p14:sldId id="378"/>
            <p14:sldId id="380"/>
            <p14:sldId id="381"/>
            <p14:sldId id="382"/>
            <p14:sldId id="384"/>
            <p14:sldId id="383"/>
          </p14:sldIdLst>
        </p14:section>
        <p14:section name="Styling tables" id="{EBB83AE7-4BFA-4272-BC5A-182E4A847007}">
          <p14:sldIdLst>
            <p14:sldId id="385"/>
            <p14:sldId id="386"/>
            <p14:sldId id="387"/>
            <p14:sldId id="388"/>
            <p14:sldId id="389"/>
            <p14:sldId id="390"/>
          </p14:sldIdLst>
        </p14:section>
        <p14:section name="Introducing forms" id="{B3EA0BAD-EDA3-4CC4-B335-62AC6FBDDDDE}">
          <p14:sldIdLst>
            <p14:sldId id="371"/>
            <p14:sldId id="391"/>
            <p14:sldId id="393"/>
            <p14:sldId id="392"/>
            <p14:sldId id="394"/>
            <p14:sldId id="395"/>
            <p14:sldId id="396"/>
            <p14:sldId id="397"/>
            <p14:sldId id="398"/>
          </p14:sldIdLst>
        </p14:section>
        <p14:section name="Form control elements" id="{F9AD68C0-E5CB-4EE3-9D4B-D8955E2A2ED9}">
          <p14:sldIdLst>
            <p14:sldId id="411"/>
            <p14:sldId id="399"/>
            <p14:sldId id="400"/>
            <p14:sldId id="401"/>
            <p14:sldId id="402"/>
            <p14:sldId id="403"/>
            <p14:sldId id="404"/>
            <p14:sldId id="405"/>
            <p14:sldId id="406"/>
            <p14:sldId id="407"/>
            <p14:sldId id="408"/>
            <p14:sldId id="409"/>
            <p14:sldId id="410"/>
            <p14:sldId id="412"/>
            <p14:sldId id="413"/>
            <p14:sldId id="414"/>
            <p14:sldId id="415"/>
            <p14:sldId id="419"/>
            <p14:sldId id="416"/>
            <p14:sldId id="417"/>
            <p14:sldId id="418"/>
            <p14:sldId id="420"/>
            <p14:sldId id="423"/>
            <p14:sldId id="422"/>
          </p14:sldIdLst>
        </p14:section>
        <p14:section name="Table and Form Accessibility" id="{E4C29855-24B9-4EDA-9466-333FFF53E9AA}">
          <p14:sldIdLst>
            <p14:sldId id="373"/>
            <p14:sldId id="424"/>
            <p14:sldId id="425"/>
            <p14:sldId id="426"/>
            <p14:sldId id="427"/>
          </p14:sldIdLst>
        </p14:section>
        <p14:section name="Microformats" id="{2B8B4EE4-035F-4336-916C-7EC1454F91E7}">
          <p14:sldIdLst>
            <p14:sldId id="374"/>
            <p14:sldId id="428"/>
            <p14:sldId id="429"/>
          </p14:sldIdLst>
        </p14:section>
        <p14:section name="What you've learned" id="{2B3555AC-6E24-47F7-8E46-58974E3C61A7}">
          <p14:sldIdLst>
            <p14:sldId id="430"/>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9598" autoAdjust="0"/>
  </p:normalViewPr>
  <p:slideViewPr>
    <p:cSldViewPr showGuides="1">
      <p:cViewPr varScale="1">
        <p:scale>
          <a:sx n="91" d="100"/>
          <a:sy n="91" d="100"/>
        </p:scale>
        <p:origin x="1272" y="53"/>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2"/>
                </a:solidFill>
                <a:latin typeface="+mn-lt"/>
                <a:ea typeface="+mn-ea"/>
                <a:cs typeface="+mn-cs"/>
              </a:rPr>
              <a:t>© 2015 Pearson</a:t>
            </a:r>
          </a:p>
          <a:p>
            <a:pPr algn="r"/>
            <a:r>
              <a:rPr lang="en-US" sz="1200" kern="1200" dirty="0">
                <a:solidFill>
                  <a:schemeClr val="bg2"/>
                </a:solidFill>
                <a:latin typeface="+mn-lt"/>
                <a:ea typeface="+mn-ea"/>
                <a:cs typeface="+mn-cs"/>
              </a:rPr>
              <a:t>http://www.funwebdev.com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www.w3.org/WAI/intro/wcag.php"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HTML Tables and Forms</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Spanning Rows and Columns</a:t>
            </a:r>
          </a:p>
        </p:txBody>
      </p:sp>
      <p:sp>
        <p:nvSpPr>
          <p:cNvPr id="4" name="Content Placeholder 3"/>
          <p:cNvSpPr>
            <a:spLocks noGrp="1"/>
          </p:cNvSpPr>
          <p:nvPr>
            <p:ph sz="quarter" idx="13"/>
          </p:nvPr>
        </p:nvSpPr>
        <p:spPr/>
        <p:txBody>
          <a:bodyPr>
            <a:normAutofit lnSpcReduction="10000"/>
          </a:bodyPr>
          <a:lstStyle/>
          <a:p>
            <a:r>
              <a:rPr lang="en-CA" dirty="0"/>
              <a:t>Span </a:t>
            </a:r>
            <a:r>
              <a:rPr lang="en-CA" dirty="0" err="1"/>
              <a:t>Span</a:t>
            </a:r>
            <a:r>
              <a:rPr lang="en-CA" dirty="0"/>
              <a:t> </a:t>
            </a:r>
            <a:r>
              <a:rPr lang="en-CA" dirty="0" err="1"/>
              <a:t>Span</a:t>
            </a:r>
            <a:r>
              <a:rPr lang="en-CA" dirty="0"/>
              <a:t> a Row</a:t>
            </a:r>
          </a:p>
        </p:txBody>
      </p:sp>
      <p:sp>
        <p:nvSpPr>
          <p:cNvPr id="7" name="Content Placeholder 2"/>
          <p:cNvSpPr>
            <a:spLocks noGrp="1"/>
          </p:cNvSpPr>
          <p:nvPr>
            <p:ph idx="1"/>
          </p:nvPr>
        </p:nvSpPr>
        <p:spPr>
          <a:xfrm>
            <a:off x="762000" y="1524000"/>
            <a:ext cx="3200400" cy="4525963"/>
          </a:xfrm>
        </p:spPr>
        <p:txBody>
          <a:bodyPr>
            <a:normAutofit/>
          </a:bodyPr>
          <a:lstStyle/>
          <a:p>
            <a:r>
              <a:rPr lang="en-CA" dirty="0"/>
              <a:t>Each row must have the same number of &lt;td&gt; or &lt;</a:t>
            </a:r>
            <a:r>
              <a:rPr lang="en-CA" dirty="0" err="1"/>
              <a:t>th</a:t>
            </a:r>
            <a:r>
              <a:rPr lang="en-CA" dirty="0"/>
              <a:t>&gt; containers. If you want a given cell to cover several columns or rows, </a:t>
            </a:r>
          </a:p>
          <a:p>
            <a:endParaRPr lang="en-CA" dirty="0"/>
          </a:p>
          <a:p>
            <a:endParaRPr lang="en-CA" dirty="0"/>
          </a:p>
          <a:p>
            <a:r>
              <a:rPr lang="en-CA" dirty="0"/>
              <a:t>use the </a:t>
            </a:r>
            <a:r>
              <a:rPr lang="en-CA" b="1" dirty="0" err="1"/>
              <a:t>colspan</a:t>
            </a:r>
            <a:r>
              <a:rPr lang="en-CA" b="1" dirty="0"/>
              <a:t> or </a:t>
            </a:r>
            <a:r>
              <a:rPr lang="en-CA" b="1" dirty="0" err="1"/>
              <a:t>rowspan</a:t>
            </a:r>
            <a:r>
              <a:rPr lang="en-CA" b="1" dirty="0"/>
              <a:t> attributes</a:t>
            </a:r>
            <a:endParaRPr lang="en-CA" dirty="0"/>
          </a:p>
        </p:txBody>
      </p:sp>
      <p:sp>
        <p:nvSpPr>
          <p:cNvPr id="6" name="Right Arrow 5"/>
          <p:cNvSpPr/>
          <p:nvPr/>
        </p:nvSpPr>
        <p:spPr>
          <a:xfrm rot="19706168">
            <a:off x="2895352" y="4563075"/>
            <a:ext cx="191761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3920" name="Picture 16" descr="T:\CompSci\Research\web development textbook\manuscript\19.FinalART\9780133407150_FinalArt\CH04\4071504004.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5500" y="1676400"/>
            <a:ext cx="5403033"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Tables for Layout</a:t>
            </a:r>
          </a:p>
        </p:txBody>
      </p:sp>
      <p:sp>
        <p:nvSpPr>
          <p:cNvPr id="4" name="Content Placeholder 3"/>
          <p:cNvSpPr>
            <a:spLocks noGrp="1"/>
          </p:cNvSpPr>
          <p:nvPr>
            <p:ph sz="quarter" idx="13"/>
          </p:nvPr>
        </p:nvSpPr>
        <p:spPr/>
        <p:txBody>
          <a:bodyPr>
            <a:normAutofit lnSpcReduction="10000"/>
          </a:bodyPr>
          <a:lstStyle/>
          <a:p>
            <a:r>
              <a:rPr lang="en-CA" dirty="0"/>
              <a:t>It works in many situations</a:t>
            </a:r>
          </a:p>
        </p:txBody>
      </p:sp>
      <p:sp>
        <p:nvSpPr>
          <p:cNvPr id="9" name="TextBox 8"/>
          <p:cNvSpPr txBox="1"/>
          <p:nvPr/>
        </p:nvSpPr>
        <p:spPr>
          <a:xfrm>
            <a:off x="609600" y="1425273"/>
            <a:ext cx="3276600" cy="3379387"/>
          </a:xfrm>
          <a:prstGeom prst="rect">
            <a:avLst/>
          </a:prstGeom>
          <a:noFill/>
        </p:spPr>
        <p:txBody>
          <a:bodyPr wrap="square" rtlCol="0">
            <a:spAutoFit/>
          </a:bodyPr>
          <a:lstStyle/>
          <a:p>
            <a:pPr indent="457200">
              <a:spcBef>
                <a:spcPct val="20000"/>
              </a:spcBef>
              <a:spcAft>
                <a:spcPts val="1200"/>
              </a:spcAft>
              <a:buClr>
                <a:schemeClr val="accent3">
                  <a:lumMod val="75000"/>
                </a:schemeClr>
              </a:buClr>
              <a:buFont typeface="Arial" pitchFamily="34" charset="0"/>
              <a:buChar char="•"/>
            </a:pPr>
            <a:r>
              <a:rPr lang="en-CA" sz="2200" dirty="0"/>
              <a:t>Popular in 1990s</a:t>
            </a:r>
          </a:p>
          <a:p>
            <a:pPr indent="457200">
              <a:spcBef>
                <a:spcPct val="20000"/>
              </a:spcBef>
              <a:spcAft>
                <a:spcPts val="1200"/>
              </a:spcAft>
              <a:buClr>
                <a:schemeClr val="accent3">
                  <a:lumMod val="75000"/>
                </a:schemeClr>
              </a:buClr>
              <a:buFont typeface="Arial" pitchFamily="34" charset="0"/>
              <a:buChar char="•"/>
            </a:pPr>
            <a:r>
              <a:rPr lang="en-CA" sz="2200" dirty="0"/>
              <a:t>Results in table bloat</a:t>
            </a:r>
          </a:p>
          <a:p>
            <a:pPr indent="457200">
              <a:spcBef>
                <a:spcPct val="20000"/>
              </a:spcBef>
              <a:spcAft>
                <a:spcPts val="1200"/>
              </a:spcAft>
              <a:buClr>
                <a:schemeClr val="accent3">
                  <a:lumMod val="75000"/>
                </a:schemeClr>
              </a:buClr>
              <a:buFont typeface="Arial" pitchFamily="34" charset="0"/>
              <a:buChar char="•"/>
            </a:pPr>
            <a:r>
              <a:rPr lang="en-CA" sz="2200" dirty="0"/>
              <a:t>Not semantic</a:t>
            </a:r>
          </a:p>
          <a:p>
            <a:pPr indent="457200">
              <a:spcBef>
                <a:spcPct val="20000"/>
              </a:spcBef>
              <a:spcAft>
                <a:spcPts val="1200"/>
              </a:spcAft>
              <a:buClr>
                <a:schemeClr val="accent3">
                  <a:lumMod val="75000"/>
                </a:schemeClr>
              </a:buClr>
              <a:buFont typeface="Arial" pitchFamily="34" charset="0"/>
              <a:buChar char="•"/>
            </a:pPr>
            <a:r>
              <a:rPr lang="en-CA" sz="2200" dirty="0"/>
              <a:t>Larger HTML pages</a:t>
            </a:r>
          </a:p>
          <a:p>
            <a:pPr indent="457200">
              <a:spcBef>
                <a:spcPct val="20000"/>
              </a:spcBef>
              <a:spcAft>
                <a:spcPts val="1200"/>
              </a:spcAft>
              <a:buClr>
                <a:schemeClr val="accent3">
                  <a:lumMod val="75000"/>
                </a:schemeClr>
              </a:buClr>
              <a:buFont typeface="Arial" pitchFamily="34" charset="0"/>
              <a:buChar char="•"/>
            </a:pPr>
            <a:r>
              <a:rPr lang="en-CA" sz="2200" dirty="0"/>
              <a:t>Browser quirks</a:t>
            </a:r>
          </a:p>
          <a:p>
            <a:endParaRPr lang="en-CA" dirty="0"/>
          </a:p>
          <a:p>
            <a:endParaRPr lang="en-CA" dirty="0"/>
          </a:p>
        </p:txBody>
      </p:sp>
      <p:pic>
        <p:nvPicPr>
          <p:cNvPr id="124945" name="Picture 17" descr="T:\CompSci\Research\web development textbook\manuscript\19.FinalART\9780133407150_FinalArt\CH04\4071504005.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914400"/>
            <a:ext cx="5185262" cy="556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Table layouts</a:t>
            </a:r>
          </a:p>
        </p:txBody>
      </p:sp>
      <p:sp>
        <p:nvSpPr>
          <p:cNvPr id="4" name="Content Placeholder 3"/>
          <p:cNvSpPr>
            <a:spLocks noGrp="1"/>
          </p:cNvSpPr>
          <p:nvPr>
            <p:ph sz="quarter" idx="13"/>
          </p:nvPr>
        </p:nvSpPr>
        <p:spPr/>
        <p:txBody>
          <a:bodyPr>
            <a:normAutofit lnSpcReduction="10000"/>
          </a:bodyPr>
          <a:lstStyle/>
          <a:p>
            <a:endParaRPr lang="en-CA"/>
          </a:p>
        </p:txBody>
      </p:sp>
      <p:pic>
        <p:nvPicPr>
          <p:cNvPr id="126991" name="Picture 15" descr="T:\CompSci\Research\web development textbook\manuscript\19.FinalART\9780133407150_FinalArt\CH04\4071504007.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200"/>
            <a:ext cx="6324600" cy="5623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table tags</a:t>
            </a:r>
          </a:p>
        </p:txBody>
      </p:sp>
      <p:sp>
        <p:nvSpPr>
          <p:cNvPr id="4" name="Content Placeholder 3"/>
          <p:cNvSpPr>
            <a:spLocks noGrp="1"/>
          </p:cNvSpPr>
          <p:nvPr>
            <p:ph sz="quarter" idx="13"/>
          </p:nvPr>
        </p:nvSpPr>
        <p:spPr/>
        <p:txBody>
          <a:bodyPr>
            <a:normAutofit lnSpcReduction="10000"/>
          </a:bodyPr>
          <a:lstStyle/>
          <a:p>
            <a:endParaRPr lang="en-CA" dirty="0"/>
          </a:p>
        </p:txBody>
      </p:sp>
      <p:sp>
        <p:nvSpPr>
          <p:cNvPr id="9" name="TextBox 8"/>
          <p:cNvSpPr txBox="1"/>
          <p:nvPr/>
        </p:nvSpPr>
        <p:spPr>
          <a:xfrm>
            <a:off x="609600" y="1425273"/>
            <a:ext cx="3276600" cy="3379387"/>
          </a:xfrm>
          <a:prstGeom prst="rect">
            <a:avLst/>
          </a:prstGeom>
          <a:noFill/>
        </p:spPr>
        <p:txBody>
          <a:bodyPr wrap="square" rtlCol="0">
            <a:spAutoFit/>
          </a:bodyPr>
          <a:lstStyle/>
          <a:p>
            <a:pPr indent="457200">
              <a:spcBef>
                <a:spcPct val="20000"/>
              </a:spcBef>
              <a:spcAft>
                <a:spcPts val="1200"/>
              </a:spcAft>
              <a:buClr>
                <a:schemeClr val="accent3">
                  <a:lumMod val="75000"/>
                </a:schemeClr>
              </a:buClr>
              <a:buFont typeface="Arial" pitchFamily="34" charset="0"/>
              <a:buChar char="•"/>
            </a:pPr>
            <a:r>
              <a:rPr lang="en-CA" sz="2200" dirty="0"/>
              <a:t>&lt;caption&gt;</a:t>
            </a:r>
          </a:p>
          <a:p>
            <a:pPr indent="457200">
              <a:spcBef>
                <a:spcPct val="20000"/>
              </a:spcBef>
              <a:spcAft>
                <a:spcPts val="1200"/>
              </a:spcAft>
              <a:buClr>
                <a:schemeClr val="accent3">
                  <a:lumMod val="75000"/>
                </a:schemeClr>
              </a:buClr>
              <a:buFont typeface="Arial" pitchFamily="34" charset="0"/>
              <a:buChar char="•"/>
            </a:pPr>
            <a:r>
              <a:rPr lang="en-CA" sz="2200" dirty="0"/>
              <a:t>&lt;</a:t>
            </a:r>
            <a:r>
              <a:rPr lang="en-CA" sz="2200" dirty="0" err="1"/>
              <a:t>col</a:t>
            </a:r>
            <a:r>
              <a:rPr lang="en-CA" sz="2200" dirty="0"/>
              <a:t>&gt;,&lt;</a:t>
            </a:r>
            <a:r>
              <a:rPr lang="en-CA" sz="2200" dirty="0" err="1"/>
              <a:t>colgroup</a:t>
            </a:r>
            <a:r>
              <a:rPr lang="en-CA" sz="2200" dirty="0"/>
              <a:t>&gt;</a:t>
            </a:r>
          </a:p>
          <a:p>
            <a:pPr indent="457200">
              <a:spcBef>
                <a:spcPct val="20000"/>
              </a:spcBef>
              <a:spcAft>
                <a:spcPts val="1200"/>
              </a:spcAft>
              <a:buClr>
                <a:schemeClr val="accent3">
                  <a:lumMod val="75000"/>
                </a:schemeClr>
              </a:buClr>
              <a:buFont typeface="Arial" pitchFamily="34" charset="0"/>
              <a:buChar char="•"/>
            </a:pPr>
            <a:r>
              <a:rPr lang="en-CA" sz="2200" dirty="0"/>
              <a:t>&lt;</a:t>
            </a:r>
            <a:r>
              <a:rPr lang="en-CA" sz="2200" dirty="0" err="1"/>
              <a:t>thead</a:t>
            </a:r>
            <a:r>
              <a:rPr lang="en-CA" sz="2200" dirty="0"/>
              <a:t>&gt;</a:t>
            </a:r>
          </a:p>
          <a:p>
            <a:pPr indent="457200">
              <a:spcBef>
                <a:spcPct val="20000"/>
              </a:spcBef>
              <a:spcAft>
                <a:spcPts val="1200"/>
              </a:spcAft>
              <a:buClr>
                <a:schemeClr val="accent3">
                  <a:lumMod val="75000"/>
                </a:schemeClr>
              </a:buClr>
              <a:buFont typeface="Arial" pitchFamily="34" charset="0"/>
              <a:buChar char="•"/>
            </a:pPr>
            <a:r>
              <a:rPr lang="en-CA" sz="2200" dirty="0"/>
              <a:t>&lt;</a:t>
            </a:r>
            <a:r>
              <a:rPr lang="en-CA" sz="2200" dirty="0" err="1"/>
              <a:t>tfoot</a:t>
            </a:r>
            <a:r>
              <a:rPr lang="en-CA" sz="2200" dirty="0"/>
              <a:t>&gt;</a:t>
            </a:r>
          </a:p>
          <a:p>
            <a:pPr indent="457200">
              <a:spcBef>
                <a:spcPct val="20000"/>
              </a:spcBef>
              <a:spcAft>
                <a:spcPts val="1200"/>
              </a:spcAft>
              <a:buClr>
                <a:schemeClr val="accent3">
                  <a:lumMod val="75000"/>
                </a:schemeClr>
              </a:buClr>
              <a:buFont typeface="Arial" pitchFamily="34" charset="0"/>
              <a:buChar char="•"/>
            </a:pPr>
            <a:r>
              <a:rPr lang="en-CA" sz="2200" dirty="0"/>
              <a:t>&lt;</a:t>
            </a:r>
            <a:r>
              <a:rPr lang="en-CA" sz="2200" dirty="0" err="1"/>
              <a:t>tbody</a:t>
            </a:r>
            <a:r>
              <a:rPr lang="en-CA" sz="2200" dirty="0"/>
              <a:t>&gt;</a:t>
            </a:r>
          </a:p>
          <a:p>
            <a:endParaRPr lang="en-CA" dirty="0"/>
          </a:p>
          <a:p>
            <a:endParaRPr lang="en-CA" dirty="0"/>
          </a:p>
        </p:txBody>
      </p:sp>
      <p:pic>
        <p:nvPicPr>
          <p:cNvPr id="125972" name="Picture 20" descr="T:\CompSci\Research\web development textbook\manuscript\19.FinalART\9780133407150_FinalArt\CH04\4071504006.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425273"/>
            <a:ext cx="5184245" cy="515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Styling </a:t>
            </a:r>
            <a:r>
              <a:rPr lang="en-US" dirty="0">
                <a:solidFill>
                  <a:schemeClr val="tx2"/>
                </a:solidFill>
              </a:rPr>
              <a:t>Tables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Styling Tables</a:t>
            </a:r>
          </a:p>
        </p:txBody>
      </p:sp>
      <p:sp>
        <p:nvSpPr>
          <p:cNvPr id="3" name="Content Placeholder 2"/>
          <p:cNvSpPr>
            <a:spLocks noGrp="1"/>
          </p:cNvSpPr>
          <p:nvPr>
            <p:ph idx="1"/>
          </p:nvPr>
        </p:nvSpPr>
        <p:spPr>
          <a:xfrm>
            <a:off x="914400" y="1646237"/>
            <a:ext cx="7467600" cy="4525963"/>
          </a:xfrm>
        </p:spPr>
        <p:txBody>
          <a:bodyPr>
            <a:normAutofit fontScale="92500" lnSpcReduction="20000"/>
          </a:bodyPr>
          <a:lstStyle/>
          <a:p>
            <a:r>
              <a:rPr lang="en-CA" dirty="0"/>
              <a:t>In HTML5 it is left to CSS, However legacy support for deprecated HTML attributes still exist</a:t>
            </a:r>
          </a:p>
          <a:p>
            <a:pPr indent="457200">
              <a:buFont typeface="Wingdings" pitchFamily="2" charset="2"/>
              <a:buChar char="§"/>
            </a:pPr>
            <a:r>
              <a:rPr lang="en-CA" b="1" dirty="0"/>
              <a:t>width, height</a:t>
            </a:r>
            <a:r>
              <a:rPr lang="en-CA" dirty="0"/>
              <a:t>—for setting the width and height of cells</a:t>
            </a:r>
          </a:p>
          <a:p>
            <a:pPr indent="457200">
              <a:buFont typeface="Wingdings" pitchFamily="2" charset="2"/>
              <a:buChar char="§"/>
            </a:pPr>
            <a:r>
              <a:rPr lang="en-CA" dirty="0"/>
              <a:t> </a:t>
            </a:r>
            <a:r>
              <a:rPr lang="en-CA" b="1" dirty="0" err="1"/>
              <a:t>cellspacing</a:t>
            </a:r>
            <a:r>
              <a:rPr lang="en-CA" dirty="0"/>
              <a:t>—for adding space between every cell in the table</a:t>
            </a:r>
          </a:p>
          <a:p>
            <a:pPr indent="457200">
              <a:buFont typeface="Wingdings" pitchFamily="2" charset="2"/>
              <a:buChar char="§"/>
            </a:pPr>
            <a:r>
              <a:rPr lang="en-CA" dirty="0"/>
              <a:t> </a:t>
            </a:r>
            <a:r>
              <a:rPr lang="en-CA" b="1" dirty="0" err="1"/>
              <a:t>cellpadding</a:t>
            </a:r>
            <a:r>
              <a:rPr lang="en-CA" dirty="0"/>
              <a:t>—for adding space between the content of the cell and its border</a:t>
            </a:r>
          </a:p>
          <a:p>
            <a:pPr indent="457200">
              <a:buFont typeface="Wingdings" pitchFamily="2" charset="2"/>
              <a:buChar char="§"/>
            </a:pPr>
            <a:r>
              <a:rPr lang="en-CA" dirty="0"/>
              <a:t> </a:t>
            </a:r>
            <a:r>
              <a:rPr lang="en-CA" b="1" dirty="0" err="1"/>
              <a:t>bgcolor</a:t>
            </a:r>
            <a:r>
              <a:rPr lang="en-CA" dirty="0"/>
              <a:t>—for changing the background color of any table element</a:t>
            </a:r>
          </a:p>
          <a:p>
            <a:pPr indent="457200">
              <a:buFont typeface="Wingdings" pitchFamily="2" charset="2"/>
              <a:buChar char="§"/>
            </a:pPr>
            <a:r>
              <a:rPr lang="en-CA" dirty="0"/>
              <a:t> </a:t>
            </a:r>
            <a:r>
              <a:rPr lang="en-CA" b="1" dirty="0"/>
              <a:t>background</a:t>
            </a:r>
            <a:r>
              <a:rPr lang="en-CA" dirty="0"/>
              <a:t>—for adding a background image to any table element</a:t>
            </a:r>
          </a:p>
          <a:p>
            <a:pPr indent="457200">
              <a:buFont typeface="Wingdings" pitchFamily="2" charset="2"/>
              <a:buChar char="§"/>
            </a:pPr>
            <a:r>
              <a:rPr lang="en-CA" b="1" dirty="0"/>
              <a:t> align</a:t>
            </a:r>
            <a:r>
              <a:rPr lang="en-CA" dirty="0"/>
              <a:t>—for indicating the alignment of a table in relation to the surrounding container</a:t>
            </a:r>
          </a:p>
          <a:p>
            <a:endParaRPr lang="en-CA" dirty="0"/>
          </a:p>
        </p:txBody>
      </p:sp>
      <p:sp>
        <p:nvSpPr>
          <p:cNvPr id="4" name="Content Placeholder 3"/>
          <p:cNvSpPr>
            <a:spLocks noGrp="1"/>
          </p:cNvSpPr>
          <p:nvPr>
            <p:ph sz="quarter" idx="13"/>
          </p:nvPr>
        </p:nvSpPr>
        <p:spPr/>
        <p:txBody>
          <a:bodyPr>
            <a:normAutofit lnSpcReduction="10000"/>
          </a:bodyPr>
          <a:lstStyle/>
          <a:p>
            <a:r>
              <a:rPr lang="en-CA" dirty="0"/>
              <a:t>The old way’s deprecated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Styling Tables</a:t>
            </a:r>
          </a:p>
        </p:txBody>
      </p:sp>
      <p:sp>
        <p:nvSpPr>
          <p:cNvPr id="4" name="Content Placeholder 3"/>
          <p:cNvSpPr>
            <a:spLocks noGrp="1"/>
          </p:cNvSpPr>
          <p:nvPr>
            <p:ph sz="quarter" idx="13"/>
          </p:nvPr>
        </p:nvSpPr>
        <p:spPr/>
        <p:txBody>
          <a:bodyPr>
            <a:normAutofit lnSpcReduction="10000"/>
          </a:bodyPr>
          <a:lstStyle/>
          <a:p>
            <a:r>
              <a:rPr lang="en-CA" dirty="0"/>
              <a:t>Borders</a:t>
            </a:r>
          </a:p>
        </p:txBody>
      </p:sp>
      <p:pic>
        <p:nvPicPr>
          <p:cNvPr id="9" name="Content Placeholder 8" descr="Figure04-08.tif"/>
          <p:cNvPicPr>
            <a:picLocks noGrp="1" noChangeAspect="1"/>
          </p:cNvPicPr>
          <p:nvPr>
            <p:ph idx="1"/>
          </p:nvPr>
        </p:nvPicPr>
        <p:blipFill>
          <a:blip r:embed="rId2" cstate="print"/>
          <a:srcRect b="47835"/>
          <a:stretch>
            <a:fillRect/>
          </a:stretch>
        </p:blipFill>
        <p:spPr>
          <a:xfrm>
            <a:off x="609600" y="1371600"/>
            <a:ext cx="7962900" cy="50292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Styling Tables</a:t>
            </a:r>
          </a:p>
        </p:txBody>
      </p:sp>
      <p:sp>
        <p:nvSpPr>
          <p:cNvPr id="4" name="Content Placeholder 3"/>
          <p:cNvSpPr>
            <a:spLocks noGrp="1"/>
          </p:cNvSpPr>
          <p:nvPr>
            <p:ph sz="quarter" idx="13"/>
          </p:nvPr>
        </p:nvSpPr>
        <p:spPr/>
        <p:txBody>
          <a:bodyPr>
            <a:normAutofit lnSpcReduction="10000"/>
          </a:bodyPr>
          <a:lstStyle/>
          <a:p>
            <a:r>
              <a:rPr lang="en-CA" dirty="0"/>
              <a:t>Padding and spacing</a:t>
            </a:r>
          </a:p>
        </p:txBody>
      </p:sp>
      <p:pic>
        <p:nvPicPr>
          <p:cNvPr id="9" name="Content Placeholder 8" descr="Figure04-08.tif"/>
          <p:cNvPicPr>
            <a:picLocks noGrp="1" noChangeAspect="1"/>
          </p:cNvPicPr>
          <p:nvPr>
            <p:ph idx="1"/>
          </p:nvPr>
        </p:nvPicPr>
        <p:blipFill>
          <a:blip r:embed="rId2" cstate="print"/>
          <a:srcRect t="51295"/>
          <a:stretch>
            <a:fillRect/>
          </a:stretch>
        </p:blipFill>
        <p:spPr>
          <a:xfrm>
            <a:off x="762000" y="1524000"/>
            <a:ext cx="7239000" cy="426875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Styling Tables</a:t>
            </a:r>
          </a:p>
        </p:txBody>
      </p:sp>
      <p:sp>
        <p:nvSpPr>
          <p:cNvPr id="4" name="Content Placeholder 3"/>
          <p:cNvSpPr>
            <a:spLocks noGrp="1"/>
          </p:cNvSpPr>
          <p:nvPr>
            <p:ph sz="quarter" idx="13"/>
          </p:nvPr>
        </p:nvSpPr>
        <p:spPr/>
        <p:txBody>
          <a:bodyPr>
            <a:normAutofit lnSpcReduction="10000"/>
          </a:bodyPr>
          <a:lstStyle/>
          <a:p>
            <a:r>
              <a:rPr lang="en-CA" dirty="0"/>
              <a:t>Examples</a:t>
            </a:r>
          </a:p>
        </p:txBody>
      </p:sp>
      <p:pic>
        <p:nvPicPr>
          <p:cNvPr id="129037" name="Picture 13" descr="T:\CompSci\Research\web development textbook\manuscript\19.FinalART\9780133407150_FinalArt\CH04\4071504009.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990600"/>
            <a:ext cx="5219700" cy="553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Nth-Child</a:t>
            </a:r>
          </a:p>
        </p:txBody>
      </p:sp>
      <p:sp>
        <p:nvSpPr>
          <p:cNvPr id="4" name="Content Placeholder 3"/>
          <p:cNvSpPr>
            <a:spLocks noGrp="1"/>
          </p:cNvSpPr>
          <p:nvPr>
            <p:ph sz="quarter" idx="13"/>
          </p:nvPr>
        </p:nvSpPr>
        <p:spPr/>
        <p:txBody>
          <a:bodyPr>
            <a:normAutofit lnSpcReduction="10000"/>
          </a:bodyPr>
          <a:lstStyle/>
          <a:p>
            <a:r>
              <a:rPr lang="en-CA" dirty="0"/>
              <a:t>Nifty Table styling tricks: hover effect and zebra-stripes</a:t>
            </a:r>
          </a:p>
        </p:txBody>
      </p:sp>
      <p:pic>
        <p:nvPicPr>
          <p:cNvPr id="130068" name="Picture 20" descr="T:\CompSci\Research\web development textbook\manuscript\19.FinalART\9780133407150_FinalArt\CH04\4071504010.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123125"/>
            <a:ext cx="5791200" cy="52429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2284600" cy="523220"/>
          </a:xfrm>
          <a:prstGeom prst="rect">
            <a:avLst/>
          </a:prstGeom>
          <a:noFill/>
        </p:spPr>
        <p:txBody>
          <a:bodyPr wrap="none" rtlCol="0">
            <a:spAutoFit/>
          </a:bodyPr>
          <a:lstStyle/>
          <a:p>
            <a:r>
              <a:rPr lang="en-US" sz="2800" dirty="0">
                <a:solidFill>
                  <a:schemeClr val="bg2"/>
                </a:solidFill>
                <a:latin typeface="Rockwell Condensed" pitchFamily="18" charset="0"/>
              </a:rPr>
              <a:t>Introducing </a:t>
            </a:r>
            <a:r>
              <a:rPr lang="en-US" sz="2800" dirty="0">
                <a:solidFill>
                  <a:schemeClr val="accent5"/>
                </a:solidFill>
                <a:latin typeface="Rockwell Condensed" pitchFamily="18" charset="0"/>
              </a:rPr>
              <a:t>Tables</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Styling</a:t>
            </a:r>
            <a:r>
              <a:rPr lang="en-US" sz="2800" dirty="0">
                <a:solidFill>
                  <a:schemeClr val="bg2"/>
                </a:solidFill>
                <a:latin typeface="Rockwell Condensed" pitchFamily="18" charset="0"/>
              </a:rPr>
              <a:t> Tables</a:t>
            </a:r>
            <a:endParaRPr lang="en-US" sz="2800" dirty="0">
              <a:solidFill>
                <a:schemeClr val="tx2"/>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Introducing </a:t>
            </a:r>
            <a:r>
              <a:rPr lang="en-US" sz="2800" dirty="0">
                <a:solidFill>
                  <a:schemeClr val="accent5"/>
                </a:solidFill>
                <a:latin typeface="Rockwell Condensed" pitchFamily="18" charset="0"/>
              </a:rPr>
              <a:t>Forms</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a:solidFill>
                  <a:schemeClr val="accent5"/>
                </a:solidFill>
                <a:latin typeface="Rockwell Condensed" pitchFamily="18" charset="0"/>
              </a:rPr>
              <a:t>Form Control </a:t>
            </a:r>
            <a:r>
              <a:rPr lang="en-US" sz="2800" dirty="0">
                <a:solidFill>
                  <a:schemeClr val="bg2"/>
                </a:solidFill>
                <a:latin typeface="Rockwell Condensed" pitchFamily="18" charset="0"/>
              </a:rPr>
              <a:t>Elements</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Table and Form </a:t>
            </a:r>
            <a:r>
              <a:rPr lang="en-US" sz="2800" dirty="0">
                <a:solidFill>
                  <a:schemeClr val="accent5"/>
                </a:solidFill>
                <a:latin typeface="Rockwell Condensed" pitchFamily="18" charset="0"/>
              </a:rPr>
              <a:t>Accessibility</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err="1">
                <a:solidFill>
                  <a:schemeClr val="bg2"/>
                </a:solidFill>
                <a:latin typeface="Rockwell Condensed" pitchFamily="18" charset="0"/>
              </a:rPr>
              <a:t>Microformats</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a:t>
            </a:r>
            <a:r>
              <a:rPr lang="en-US" dirty="0">
                <a:solidFill>
                  <a:schemeClr val="tx2"/>
                </a:solidFill>
              </a:rPr>
              <a:t>Forms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HTML Forms</a:t>
            </a:r>
          </a:p>
        </p:txBody>
      </p:sp>
      <p:sp>
        <p:nvSpPr>
          <p:cNvPr id="3" name="Content Placeholder 2"/>
          <p:cNvSpPr>
            <a:spLocks noGrp="1"/>
          </p:cNvSpPr>
          <p:nvPr>
            <p:ph idx="1"/>
          </p:nvPr>
        </p:nvSpPr>
        <p:spPr/>
        <p:txBody>
          <a:bodyPr/>
          <a:lstStyle/>
          <a:p>
            <a:r>
              <a:rPr lang="en-CA" b="1" dirty="0">
                <a:solidFill>
                  <a:srgbClr val="00B0F0"/>
                </a:solidFill>
              </a:rPr>
              <a:t>Forms</a:t>
            </a:r>
            <a:r>
              <a:rPr lang="en-CA" dirty="0"/>
              <a:t> provide the user with an alternative way to interact with a web server.</a:t>
            </a:r>
          </a:p>
          <a:p>
            <a:pPr indent="457200">
              <a:buFont typeface="Arial" pitchFamily="34" charset="0"/>
              <a:buChar char="•"/>
            </a:pPr>
            <a:r>
              <a:rPr lang="en-CA" dirty="0"/>
              <a:t>Forms provide rich mechanisms like:</a:t>
            </a:r>
          </a:p>
          <a:p>
            <a:pPr lvl="1" indent="457200">
              <a:buFont typeface="Arial" pitchFamily="34" charset="0"/>
              <a:buChar char="•"/>
            </a:pPr>
            <a:r>
              <a:rPr lang="en-CA" dirty="0"/>
              <a:t>Text input</a:t>
            </a:r>
          </a:p>
          <a:p>
            <a:pPr lvl="1" indent="457200">
              <a:buFont typeface="Arial" pitchFamily="34" charset="0"/>
              <a:buChar char="•"/>
            </a:pPr>
            <a:r>
              <a:rPr lang="en-CA" dirty="0"/>
              <a:t>Password input</a:t>
            </a:r>
          </a:p>
          <a:p>
            <a:pPr lvl="1" indent="457200">
              <a:buFont typeface="Arial" pitchFamily="34" charset="0"/>
              <a:buChar char="•"/>
            </a:pPr>
            <a:r>
              <a:rPr lang="en-CA" dirty="0"/>
              <a:t>Options Lists</a:t>
            </a:r>
          </a:p>
          <a:p>
            <a:pPr lvl="1" indent="457200">
              <a:buFont typeface="Arial" pitchFamily="34" charset="0"/>
              <a:buChar char="•"/>
            </a:pPr>
            <a:r>
              <a:rPr lang="en-CA" dirty="0"/>
              <a:t>Radio and check boxes</a:t>
            </a:r>
          </a:p>
        </p:txBody>
      </p:sp>
      <p:sp>
        <p:nvSpPr>
          <p:cNvPr id="4" name="Content Placeholder 3"/>
          <p:cNvSpPr>
            <a:spLocks noGrp="1"/>
          </p:cNvSpPr>
          <p:nvPr>
            <p:ph sz="quarter" idx="13"/>
          </p:nvPr>
        </p:nvSpPr>
        <p:spPr/>
        <p:txBody>
          <a:bodyPr>
            <a:normAutofit lnSpcReduction="10000"/>
          </a:bodyPr>
          <a:lstStyle/>
          <a:p>
            <a:r>
              <a:rPr lang="en-CA" dirty="0"/>
              <a:t>Richer way to interact with server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Form Structure</a:t>
            </a:r>
          </a:p>
        </p:txBody>
      </p:sp>
      <p:sp>
        <p:nvSpPr>
          <p:cNvPr id="4" name="Content Placeholder 3"/>
          <p:cNvSpPr>
            <a:spLocks noGrp="1"/>
          </p:cNvSpPr>
          <p:nvPr>
            <p:ph sz="quarter" idx="13"/>
          </p:nvPr>
        </p:nvSpPr>
        <p:spPr/>
        <p:txBody>
          <a:bodyPr>
            <a:normAutofit lnSpcReduction="10000"/>
          </a:bodyPr>
          <a:lstStyle/>
          <a:p>
            <a:endParaRPr lang="en-CA"/>
          </a:p>
        </p:txBody>
      </p:sp>
      <p:pic>
        <p:nvPicPr>
          <p:cNvPr id="132113" name="Picture 17" descr="T:\CompSci\Research\web development textbook\manuscript\19.FinalART\9780133407150_FinalArt\CH04\4071504011.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7789126"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How forms interact with servers</a:t>
            </a:r>
          </a:p>
        </p:txBody>
      </p:sp>
      <p:sp>
        <p:nvSpPr>
          <p:cNvPr id="3" name="Content Placeholder 2"/>
          <p:cNvSpPr>
            <a:spLocks noGrp="1"/>
          </p:cNvSpPr>
          <p:nvPr>
            <p:ph sz="quarter" idx="13"/>
          </p:nvPr>
        </p:nvSpPr>
        <p:spPr/>
        <p:txBody>
          <a:bodyPr>
            <a:normAutofit lnSpcReduction="10000"/>
          </a:bodyPr>
          <a:lstStyle/>
          <a:p>
            <a:endParaRPr lang="en-US"/>
          </a:p>
        </p:txBody>
      </p:sp>
      <p:pic>
        <p:nvPicPr>
          <p:cNvPr id="139268" name="Picture 4" descr="T:\CompSci\Research\web development textbook\manuscript\19.FinalART\9780133407150_FinalArt\CH04\4071504012.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30954"/>
            <a:ext cx="7162800" cy="5336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Query Strings</a:t>
            </a:r>
          </a:p>
        </p:txBody>
      </p:sp>
      <p:sp>
        <p:nvSpPr>
          <p:cNvPr id="8" name="Content Placeholder 7"/>
          <p:cNvSpPr>
            <a:spLocks noGrp="1"/>
          </p:cNvSpPr>
          <p:nvPr>
            <p:ph sz="quarter" idx="13"/>
          </p:nvPr>
        </p:nvSpPr>
        <p:spPr/>
        <p:txBody>
          <a:bodyPr>
            <a:normAutofit lnSpcReduction="10000"/>
          </a:bodyPr>
          <a:lstStyle/>
          <a:p>
            <a:r>
              <a:rPr lang="en-CA" dirty="0"/>
              <a:t>At the end of the day, another string</a:t>
            </a:r>
          </a:p>
        </p:txBody>
      </p:sp>
      <p:pic>
        <p:nvPicPr>
          <p:cNvPr id="133134" name="Picture 14" descr="T:\CompSci\Research\web development textbook\manuscript\19.FinalART\9780133407150_FinalArt\CH04\4071504013.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07" y="1828801"/>
            <a:ext cx="8329193" cy="313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URL encoding</a:t>
            </a:r>
          </a:p>
        </p:txBody>
      </p:sp>
      <p:sp>
        <p:nvSpPr>
          <p:cNvPr id="8" name="Content Placeholder 7"/>
          <p:cNvSpPr>
            <a:spLocks noGrp="1"/>
          </p:cNvSpPr>
          <p:nvPr>
            <p:ph sz="quarter" idx="13"/>
          </p:nvPr>
        </p:nvSpPr>
        <p:spPr/>
        <p:txBody>
          <a:bodyPr>
            <a:normAutofit lnSpcReduction="10000"/>
          </a:bodyPr>
          <a:lstStyle/>
          <a:p>
            <a:r>
              <a:rPr lang="en-CA" dirty="0"/>
              <a:t>Special symbols</a:t>
            </a:r>
          </a:p>
        </p:txBody>
      </p:sp>
      <p:pic>
        <p:nvPicPr>
          <p:cNvPr id="134157" name="Picture 13" descr="T:\CompSci\Research\web development textbook\manuscript\19.FinalART\9780133407150_FinalArt\CH04\4071504014.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209800"/>
            <a:ext cx="7415213" cy="26146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&lt;form&gt; element</a:t>
            </a:r>
          </a:p>
        </p:txBody>
      </p:sp>
      <p:sp>
        <p:nvSpPr>
          <p:cNvPr id="3" name="Content Placeholder 2"/>
          <p:cNvSpPr>
            <a:spLocks noGrp="1"/>
          </p:cNvSpPr>
          <p:nvPr>
            <p:ph idx="1"/>
          </p:nvPr>
        </p:nvSpPr>
        <p:spPr/>
        <p:txBody>
          <a:bodyPr/>
          <a:lstStyle/>
          <a:p>
            <a:r>
              <a:rPr lang="en-CA" dirty="0"/>
              <a:t>Two essential features of any form, namely the </a:t>
            </a:r>
            <a:r>
              <a:rPr lang="en-CA" b="1" dirty="0"/>
              <a:t>action</a:t>
            </a:r>
            <a:r>
              <a:rPr lang="en-CA" dirty="0"/>
              <a:t> and the </a:t>
            </a:r>
            <a:r>
              <a:rPr lang="en-CA" b="1" dirty="0"/>
              <a:t>method</a:t>
            </a:r>
            <a:r>
              <a:rPr lang="en-CA" dirty="0"/>
              <a:t> attributes.</a:t>
            </a:r>
          </a:p>
          <a:p>
            <a:pPr indent="457200">
              <a:buFont typeface="Arial" pitchFamily="34" charset="0"/>
              <a:buChar char="•"/>
            </a:pPr>
            <a:r>
              <a:rPr lang="en-CA" dirty="0"/>
              <a:t>The </a:t>
            </a:r>
            <a:r>
              <a:rPr lang="en-CA" b="1" dirty="0"/>
              <a:t>action</a:t>
            </a:r>
            <a:r>
              <a:rPr lang="en-CA" dirty="0"/>
              <a:t> attribute specifies the URL of the server-side resource that will process the form data</a:t>
            </a:r>
          </a:p>
          <a:p>
            <a:pPr indent="457200">
              <a:buFont typeface="Arial" pitchFamily="34" charset="0"/>
              <a:buChar char="•"/>
            </a:pPr>
            <a:r>
              <a:rPr lang="en-CA" dirty="0"/>
              <a:t>The </a:t>
            </a:r>
            <a:r>
              <a:rPr lang="en-CA" b="1" dirty="0"/>
              <a:t>method</a:t>
            </a:r>
            <a:r>
              <a:rPr lang="en-CA" dirty="0"/>
              <a:t> attribute specifies how the query string data will be transmitted from the browser to the server.</a:t>
            </a:r>
          </a:p>
          <a:p>
            <a:pPr lvl="1" indent="457200">
              <a:buFont typeface="Arial" pitchFamily="34" charset="0"/>
              <a:buChar char="•"/>
            </a:pPr>
            <a:r>
              <a:rPr lang="en-CA" dirty="0"/>
              <a:t>GET</a:t>
            </a:r>
          </a:p>
          <a:p>
            <a:pPr lvl="1" indent="457200">
              <a:buFont typeface="Arial" pitchFamily="34" charset="0"/>
              <a:buChar char="•"/>
            </a:pPr>
            <a:r>
              <a:rPr lang="en-CA" dirty="0"/>
              <a:t>POST</a:t>
            </a:r>
          </a:p>
          <a:p>
            <a:endParaRPr lang="en-CA" dirty="0"/>
          </a:p>
        </p:txBody>
      </p:sp>
      <p:sp>
        <p:nvSpPr>
          <p:cNvPr id="4" name="Content Placeholder 3"/>
          <p:cNvSpPr>
            <a:spLocks noGrp="1"/>
          </p:cNvSpPr>
          <p:nvPr>
            <p:ph sz="quarter" idx="13"/>
          </p:nvPr>
        </p:nvSpPr>
        <p:spPr/>
        <p:txBody>
          <a:bodyPr>
            <a:normAutofit lnSpcReduction="10000"/>
          </a:bodyPr>
          <a:lstStyle/>
          <a:p>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GET </a:t>
            </a:r>
            <a:r>
              <a:rPr lang="en-CA" dirty="0" err="1"/>
              <a:t>vs</a:t>
            </a:r>
            <a:r>
              <a:rPr lang="en-CA" dirty="0"/>
              <a:t> POST</a:t>
            </a:r>
          </a:p>
        </p:txBody>
      </p:sp>
      <p:sp>
        <p:nvSpPr>
          <p:cNvPr id="4" name="Content Placeholder 3"/>
          <p:cNvSpPr>
            <a:spLocks noGrp="1"/>
          </p:cNvSpPr>
          <p:nvPr>
            <p:ph sz="quarter" idx="13"/>
          </p:nvPr>
        </p:nvSpPr>
        <p:spPr/>
        <p:txBody>
          <a:bodyPr>
            <a:normAutofit lnSpcReduction="10000"/>
          </a:bodyPr>
          <a:lstStyle/>
          <a:p>
            <a:endParaRPr lang="en-CA"/>
          </a:p>
        </p:txBody>
      </p:sp>
      <p:pic>
        <p:nvPicPr>
          <p:cNvPr id="135178" name="Picture 10" descr="T:\CompSci\Research\web development textbook\manuscript\19.FinalART\9780133407150_FinalArt\CH04\4071504015.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838200"/>
            <a:ext cx="7715081"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GET </a:t>
            </a:r>
            <a:r>
              <a:rPr lang="en-CA" dirty="0" err="1"/>
              <a:t>vs</a:t>
            </a:r>
            <a:r>
              <a:rPr lang="en-CA" dirty="0"/>
              <a:t> POST</a:t>
            </a:r>
          </a:p>
        </p:txBody>
      </p:sp>
      <p:sp>
        <p:nvSpPr>
          <p:cNvPr id="4" name="Content Placeholder 3"/>
          <p:cNvSpPr>
            <a:spLocks noGrp="1"/>
          </p:cNvSpPr>
          <p:nvPr>
            <p:ph sz="quarter" idx="13"/>
          </p:nvPr>
        </p:nvSpPr>
        <p:spPr/>
        <p:txBody>
          <a:bodyPr>
            <a:normAutofit lnSpcReduction="10000"/>
          </a:bodyPr>
          <a:lstStyle/>
          <a:p>
            <a:r>
              <a:rPr lang="en-CA" b="1" dirty="0"/>
              <a:t>Advantages and Disadvantages</a:t>
            </a:r>
            <a:endParaRPr lang="en-CA" dirty="0"/>
          </a:p>
        </p:txBody>
      </p:sp>
      <p:sp>
        <p:nvSpPr>
          <p:cNvPr id="5" name="Rectangle 4"/>
          <p:cNvSpPr/>
          <p:nvPr/>
        </p:nvSpPr>
        <p:spPr>
          <a:xfrm>
            <a:off x="914400" y="1295400"/>
            <a:ext cx="7543800" cy="4832092"/>
          </a:xfrm>
          <a:prstGeom prst="rect">
            <a:avLst/>
          </a:prstGeom>
        </p:spPr>
        <p:txBody>
          <a:bodyPr wrap="square">
            <a:spAutoFit/>
          </a:bodyPr>
          <a:lstStyle/>
          <a:p>
            <a:endParaRPr lang="en-CA" sz="2800" b="1" dirty="0"/>
          </a:p>
          <a:p>
            <a:pPr indent="457200">
              <a:buClr>
                <a:schemeClr val="accent3">
                  <a:lumMod val="50000"/>
                </a:schemeClr>
              </a:buClr>
              <a:buFont typeface="Wingdings" pitchFamily="2" charset="2"/>
              <a:buChar char="§"/>
            </a:pPr>
            <a:r>
              <a:rPr lang="en-CA" sz="2800" dirty="0"/>
              <a:t>Data can be clearly seen in the address bar.</a:t>
            </a:r>
          </a:p>
          <a:p>
            <a:pPr indent="457200">
              <a:buClr>
                <a:schemeClr val="accent3">
                  <a:lumMod val="50000"/>
                </a:schemeClr>
              </a:buClr>
              <a:buFont typeface="Wingdings" pitchFamily="2" charset="2"/>
              <a:buChar char="§"/>
            </a:pPr>
            <a:r>
              <a:rPr lang="en-CA" sz="2800" dirty="0"/>
              <a:t>Data remains in browser history and cache.</a:t>
            </a:r>
          </a:p>
          <a:p>
            <a:pPr indent="457200">
              <a:buClr>
                <a:schemeClr val="accent3">
                  <a:lumMod val="50000"/>
                </a:schemeClr>
              </a:buClr>
              <a:buFont typeface="Wingdings" pitchFamily="2" charset="2"/>
              <a:buChar char="§"/>
            </a:pPr>
            <a:r>
              <a:rPr lang="en-CA" sz="2800" dirty="0"/>
              <a:t>Data can be bookmarked</a:t>
            </a:r>
          </a:p>
          <a:p>
            <a:pPr indent="457200">
              <a:buClr>
                <a:schemeClr val="accent3">
                  <a:lumMod val="50000"/>
                </a:schemeClr>
              </a:buClr>
              <a:buFont typeface="Wingdings" pitchFamily="2" charset="2"/>
              <a:buChar char="§"/>
            </a:pPr>
            <a:r>
              <a:rPr lang="en-CA" sz="2800" dirty="0"/>
              <a:t>Limit on the number of characters in the form data returned.</a:t>
            </a:r>
          </a:p>
          <a:p>
            <a:r>
              <a:rPr lang="en-CA" sz="2800" b="1" dirty="0"/>
              <a:t>POST </a:t>
            </a:r>
          </a:p>
          <a:p>
            <a:pPr indent="457200">
              <a:buClr>
                <a:schemeClr val="accent3">
                  <a:lumMod val="50000"/>
                </a:schemeClr>
              </a:buClr>
              <a:buFont typeface="Wingdings" pitchFamily="2" charset="2"/>
              <a:buChar char="§"/>
            </a:pPr>
            <a:r>
              <a:rPr lang="en-CA" sz="2800" dirty="0"/>
              <a:t>Data can contain binary data.</a:t>
            </a:r>
          </a:p>
          <a:p>
            <a:pPr indent="457200">
              <a:buClr>
                <a:schemeClr val="accent3">
                  <a:lumMod val="50000"/>
                </a:schemeClr>
              </a:buClr>
              <a:buFont typeface="Wingdings" pitchFamily="2" charset="2"/>
              <a:buChar char="§"/>
            </a:pPr>
            <a:r>
              <a:rPr lang="en-CA" sz="2800" dirty="0"/>
              <a:t>Data is hidden from user.</a:t>
            </a:r>
          </a:p>
          <a:p>
            <a:pPr indent="457200">
              <a:buClr>
                <a:schemeClr val="accent3">
                  <a:lumMod val="50000"/>
                </a:schemeClr>
              </a:buClr>
              <a:buFont typeface="Wingdings" pitchFamily="2" charset="2"/>
              <a:buChar char="§"/>
            </a:pPr>
            <a:r>
              <a:rPr lang="en-CA" sz="2800" dirty="0"/>
              <a:t>Submitted data is not stored in cache, history, or bookmarks</a:t>
            </a:r>
            <a:r>
              <a:rPr lang="en-CA" sz="20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Forms Control </a:t>
            </a:r>
            <a:r>
              <a:rPr lang="en-US" dirty="0"/>
              <a:t>Elements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6</a:t>
            </a:r>
          </a:p>
        </p:txBody>
      </p:sp>
    </p:spTree>
    <p:extLst>
      <p:ext uri="{BB962C8B-B14F-4D97-AF65-F5344CB8AC3E}">
        <p14:creationId xmlns:p14="http://schemas.microsoft.com/office/powerpoint/2010/main" val="332664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a:t>
            </a:r>
            <a:r>
              <a:rPr lang="en-US" dirty="0">
                <a:solidFill>
                  <a:schemeClr val="tx2"/>
                </a:solidFill>
              </a:rPr>
              <a:t>Tables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Form-Related HTML Elements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5" name="Content Placeholder 6"/>
          <p:cNvGraphicFramePr>
            <a:graphicFrameLocks noGrp="1"/>
          </p:cNvGraphicFramePr>
          <p:nvPr>
            <p:ph sz="quarter" idx="13"/>
            <p:extLst>
              <p:ext uri="{D42A27DB-BD31-4B8C-83A1-F6EECF244321}">
                <p14:modId xmlns:p14="http://schemas.microsoft.com/office/powerpoint/2010/main" val="1877910848"/>
              </p:ext>
            </p:extLst>
          </p:nvPr>
        </p:nvGraphicFramePr>
        <p:xfrm>
          <a:off x="838200" y="990600"/>
          <a:ext cx="7315200" cy="5410196"/>
        </p:xfrm>
        <a:graphic>
          <a:graphicData uri="http://schemas.openxmlformats.org/drawingml/2006/table">
            <a:tbl>
              <a:tblPr firstRow="1" firstCol="1" bandRow="1" bandCol="1">
                <a:tableStyleId>{5C22544A-7EE6-4342-B048-85BDC9FD1C3A}</a:tableStyleId>
              </a:tblPr>
              <a:tblGrid>
                <a:gridCol w="1468004">
                  <a:extLst>
                    <a:ext uri="{9D8B030D-6E8A-4147-A177-3AD203B41FA5}">
                      <a16:colId xmlns:a16="http://schemas.microsoft.com/office/drawing/2014/main" val="20000"/>
                    </a:ext>
                  </a:extLst>
                </a:gridCol>
                <a:gridCol w="5847196">
                  <a:extLst>
                    <a:ext uri="{9D8B030D-6E8A-4147-A177-3AD203B41FA5}">
                      <a16:colId xmlns:a16="http://schemas.microsoft.com/office/drawing/2014/main" val="20001"/>
                    </a:ext>
                  </a:extLst>
                </a:gridCol>
              </a:tblGrid>
              <a:tr h="447308">
                <a:tc>
                  <a:txBody>
                    <a:bodyPr/>
                    <a:lstStyle/>
                    <a:p>
                      <a:pPr marL="0" marR="0">
                        <a:lnSpc>
                          <a:spcPts val="1600"/>
                        </a:lnSpc>
                        <a:spcBef>
                          <a:spcPts val="0"/>
                        </a:spcBef>
                        <a:spcAft>
                          <a:spcPts val="1400"/>
                        </a:spcAft>
                      </a:pPr>
                      <a:r>
                        <a:rPr lang="en-US" sz="1400" dirty="0">
                          <a:effectLst/>
                        </a:rPr>
                        <a:t>Type</a:t>
                      </a:r>
                      <a:endParaRPr lang="en-US" sz="1400" b="1" dirty="0">
                        <a:solidFill>
                          <a:srgbClr val="1F497D"/>
                        </a:solidFill>
                        <a:effectLst/>
                        <a:latin typeface="Calibri"/>
                        <a:ea typeface="Times New Roman"/>
                        <a:cs typeface="Times New Roman"/>
                      </a:endParaRPr>
                    </a:p>
                  </a:txBody>
                  <a:tcPr marL="6858" marR="6858" marT="0" marB="0"/>
                </a:tc>
                <a:tc>
                  <a:txBody>
                    <a:bodyPr/>
                    <a:lstStyle/>
                    <a:p>
                      <a:pPr marL="0" marR="0">
                        <a:lnSpc>
                          <a:spcPts val="1600"/>
                        </a:lnSpc>
                        <a:spcBef>
                          <a:spcPts val="0"/>
                        </a:spcBef>
                        <a:spcAft>
                          <a:spcPts val="1400"/>
                        </a:spcAft>
                      </a:pPr>
                      <a:r>
                        <a:rPr lang="en-US" sz="1400" dirty="0">
                          <a:effectLst/>
                        </a:rPr>
                        <a:t>Description</a:t>
                      </a:r>
                      <a:endParaRPr lang="en-US" sz="1400" b="1" dirty="0">
                        <a:solidFill>
                          <a:srgbClr val="1F497D"/>
                        </a:solidFill>
                        <a:effectLst/>
                        <a:latin typeface="Calibri"/>
                        <a:ea typeface="Times New Roman"/>
                        <a:cs typeface="Times New Roman"/>
                      </a:endParaRPr>
                    </a:p>
                  </a:txBody>
                  <a:tcPr marL="6858" marR="6858" marT="0" marB="0"/>
                </a:tc>
                <a:extLst>
                  <a:ext uri="{0D108BD9-81ED-4DB2-BD59-A6C34878D82A}">
                    <a16:rowId xmlns:a16="http://schemas.microsoft.com/office/drawing/2014/main" val="10000"/>
                  </a:ext>
                </a:extLst>
              </a:tr>
              <a:tr h="447308">
                <a:tc>
                  <a:txBody>
                    <a:bodyPr/>
                    <a:lstStyle/>
                    <a:p>
                      <a:pPr marL="0" marR="0">
                        <a:lnSpc>
                          <a:spcPts val="1600"/>
                        </a:lnSpc>
                        <a:spcBef>
                          <a:spcPts val="700"/>
                        </a:spcBef>
                        <a:spcAft>
                          <a:spcPts val="700"/>
                        </a:spcAft>
                      </a:pPr>
                      <a:r>
                        <a:rPr lang="en-US" sz="1400" dirty="0">
                          <a:effectLst/>
                        </a:rPr>
                        <a:t>&lt;button&gt;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clickable button.</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1"/>
                  </a:ext>
                </a:extLst>
              </a:tr>
              <a:tr h="447308">
                <a:tc>
                  <a:txBody>
                    <a:bodyPr/>
                    <a:lstStyle/>
                    <a:p>
                      <a:pPr marL="0" marR="0">
                        <a:lnSpc>
                          <a:spcPts val="1600"/>
                        </a:lnSpc>
                        <a:spcBef>
                          <a:spcPts val="700"/>
                        </a:spcBef>
                        <a:spcAft>
                          <a:spcPts val="700"/>
                        </a:spcAft>
                      </a:pPr>
                      <a:r>
                        <a:rPr lang="en-US" sz="1400">
                          <a:effectLst/>
                        </a:rPr>
                        <a:t>&lt;datalist&gt;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An HTML5 element form defines lists to be used with other form elements.</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2"/>
                  </a:ext>
                </a:extLst>
              </a:tr>
              <a:tr h="447308">
                <a:tc>
                  <a:txBody>
                    <a:bodyPr/>
                    <a:lstStyle/>
                    <a:p>
                      <a:pPr marL="0" marR="0">
                        <a:lnSpc>
                          <a:spcPts val="1600"/>
                        </a:lnSpc>
                        <a:spcBef>
                          <a:spcPts val="700"/>
                        </a:spcBef>
                        <a:spcAft>
                          <a:spcPts val="700"/>
                        </a:spcAft>
                      </a:pPr>
                      <a:r>
                        <a:rPr lang="en-US" sz="1400" dirty="0">
                          <a:effectLst/>
                        </a:rPr>
                        <a:t>&lt;</a:t>
                      </a:r>
                      <a:r>
                        <a:rPr lang="en-US" sz="1400" dirty="0" err="1">
                          <a:effectLst/>
                        </a:rPr>
                        <a:t>fieldset</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Groups related elements in a form together. </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3"/>
                  </a:ext>
                </a:extLst>
              </a:tr>
              <a:tr h="447308">
                <a:tc>
                  <a:txBody>
                    <a:bodyPr/>
                    <a:lstStyle/>
                    <a:p>
                      <a:pPr marL="0" marR="0">
                        <a:lnSpc>
                          <a:spcPts val="1600"/>
                        </a:lnSpc>
                        <a:spcBef>
                          <a:spcPts val="700"/>
                        </a:spcBef>
                        <a:spcAft>
                          <a:spcPts val="700"/>
                        </a:spcAft>
                      </a:pPr>
                      <a:r>
                        <a:rPr lang="en-US" sz="1400">
                          <a:effectLst/>
                        </a:rPr>
                        <a:t>&lt;form&gt;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the form container.</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04"/>
                  </a:ext>
                </a:extLst>
              </a:tr>
              <a:tr h="447308">
                <a:tc>
                  <a:txBody>
                    <a:bodyPr/>
                    <a:lstStyle/>
                    <a:p>
                      <a:pPr marL="0" marR="0">
                        <a:lnSpc>
                          <a:spcPts val="1600"/>
                        </a:lnSpc>
                        <a:spcBef>
                          <a:spcPts val="700"/>
                        </a:spcBef>
                        <a:spcAft>
                          <a:spcPts val="700"/>
                        </a:spcAft>
                      </a:pPr>
                      <a:r>
                        <a:rPr lang="en-US" sz="1400" dirty="0">
                          <a:effectLst/>
                        </a:rPr>
                        <a:t>&lt;input&gt;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input field. HTML5 defines over 20 different types of input. </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5"/>
                  </a:ext>
                </a:extLst>
              </a:tr>
              <a:tr h="447308">
                <a:tc>
                  <a:txBody>
                    <a:bodyPr/>
                    <a:lstStyle/>
                    <a:p>
                      <a:pPr marL="0" marR="0">
                        <a:lnSpc>
                          <a:spcPts val="1600"/>
                        </a:lnSpc>
                        <a:spcBef>
                          <a:spcPts val="700"/>
                        </a:spcBef>
                        <a:spcAft>
                          <a:spcPts val="700"/>
                        </a:spcAft>
                      </a:pPr>
                      <a:r>
                        <a:rPr lang="en-US" sz="1400">
                          <a:effectLst/>
                        </a:rPr>
                        <a:t>&lt;label&gt;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 label for a form input element.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6"/>
                  </a:ext>
                </a:extLst>
              </a:tr>
              <a:tr h="447308">
                <a:tc>
                  <a:txBody>
                    <a:bodyPr/>
                    <a:lstStyle/>
                    <a:p>
                      <a:pPr marL="0" marR="0">
                        <a:lnSpc>
                          <a:spcPts val="1600"/>
                        </a:lnSpc>
                        <a:spcBef>
                          <a:spcPts val="700"/>
                        </a:spcBef>
                        <a:spcAft>
                          <a:spcPts val="700"/>
                        </a:spcAft>
                      </a:pPr>
                      <a:r>
                        <a:rPr lang="en-US" sz="1400">
                          <a:effectLst/>
                        </a:rPr>
                        <a:t>&lt;legend&gt;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the label for a fieldset group.</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7"/>
                  </a:ext>
                </a:extLst>
              </a:tr>
              <a:tr h="447308">
                <a:tc>
                  <a:txBody>
                    <a:bodyPr/>
                    <a:lstStyle/>
                    <a:p>
                      <a:pPr marL="0" marR="0">
                        <a:lnSpc>
                          <a:spcPts val="1600"/>
                        </a:lnSpc>
                        <a:spcBef>
                          <a:spcPts val="700"/>
                        </a:spcBef>
                        <a:spcAft>
                          <a:spcPts val="700"/>
                        </a:spcAft>
                      </a:pPr>
                      <a:r>
                        <a:rPr lang="en-US" sz="1400">
                          <a:effectLst/>
                        </a:rPr>
                        <a:t>&lt;option&gt;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an option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8"/>
                  </a:ext>
                </a:extLst>
              </a:tr>
              <a:tr h="447308">
                <a:tc>
                  <a:txBody>
                    <a:bodyPr/>
                    <a:lstStyle/>
                    <a:p>
                      <a:pPr marL="0" marR="0">
                        <a:lnSpc>
                          <a:spcPts val="1600"/>
                        </a:lnSpc>
                        <a:spcBef>
                          <a:spcPts val="700"/>
                        </a:spcBef>
                        <a:spcAft>
                          <a:spcPts val="700"/>
                        </a:spcAft>
                      </a:pPr>
                      <a:r>
                        <a:rPr lang="en-US" sz="1400">
                          <a:effectLst/>
                        </a:rPr>
                        <a:t>&lt;optgroup&gt;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a:effectLst/>
                        </a:rPr>
                        <a:t>Defines a group of related options in a multi-item list.</a:t>
                      </a:r>
                      <a:endParaRPr lang="en-US" sz="1400">
                        <a:effectLst/>
                        <a:latin typeface="Calibri"/>
                        <a:ea typeface="Calibri"/>
                        <a:cs typeface="Times New Roman"/>
                      </a:endParaRPr>
                    </a:p>
                  </a:txBody>
                  <a:tcPr marL="6858" marR="6858" marT="0" marB="0"/>
                </a:tc>
                <a:extLst>
                  <a:ext uri="{0D108BD9-81ED-4DB2-BD59-A6C34878D82A}">
                    <a16:rowId xmlns:a16="http://schemas.microsoft.com/office/drawing/2014/main" val="10009"/>
                  </a:ext>
                </a:extLst>
              </a:tr>
              <a:tr h="447308">
                <a:tc>
                  <a:txBody>
                    <a:bodyPr/>
                    <a:lstStyle/>
                    <a:p>
                      <a:pPr marL="0" marR="0">
                        <a:lnSpc>
                          <a:spcPts val="1600"/>
                        </a:lnSpc>
                        <a:spcBef>
                          <a:spcPts val="700"/>
                        </a:spcBef>
                        <a:spcAft>
                          <a:spcPts val="700"/>
                        </a:spcAft>
                      </a:pPr>
                      <a:r>
                        <a:rPr lang="en-US" sz="1400">
                          <a:effectLst/>
                        </a:rPr>
                        <a:t>&lt;select&gt;</a:t>
                      </a:r>
                      <a:endParaRPr lang="en-US" sz="1400" b="1">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multi-item list.</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0"/>
                  </a:ext>
                </a:extLst>
              </a:tr>
              <a:tr h="489808">
                <a:tc>
                  <a:txBody>
                    <a:bodyPr/>
                    <a:lstStyle/>
                    <a:p>
                      <a:pPr marL="0" marR="0">
                        <a:lnSpc>
                          <a:spcPts val="1600"/>
                        </a:lnSpc>
                        <a:spcBef>
                          <a:spcPts val="700"/>
                        </a:spcBef>
                        <a:spcAft>
                          <a:spcPts val="700"/>
                        </a:spcAft>
                      </a:pPr>
                      <a:r>
                        <a:rPr lang="en-US" sz="1400" dirty="0">
                          <a:effectLst/>
                        </a:rPr>
                        <a:t>&lt;</a:t>
                      </a:r>
                      <a:r>
                        <a:rPr lang="en-US" sz="1400" dirty="0" err="1">
                          <a:effectLst/>
                        </a:rPr>
                        <a:t>textarea</a:t>
                      </a:r>
                      <a:r>
                        <a:rPr lang="en-US" sz="1400" dirty="0">
                          <a:effectLst/>
                        </a:rPr>
                        <a:t>&gt;</a:t>
                      </a:r>
                      <a:endParaRPr lang="en-US" sz="1400" b="1" dirty="0">
                        <a:effectLst/>
                        <a:latin typeface="Calibri"/>
                        <a:ea typeface="Calibri"/>
                        <a:cs typeface="Times New Roman"/>
                      </a:endParaRPr>
                    </a:p>
                  </a:txBody>
                  <a:tcPr marL="6858" marR="6858" marT="0" marB="0"/>
                </a:tc>
                <a:tc>
                  <a:txBody>
                    <a:bodyPr/>
                    <a:lstStyle/>
                    <a:p>
                      <a:pPr marL="0" marR="0">
                        <a:lnSpc>
                          <a:spcPts val="1600"/>
                        </a:lnSpc>
                        <a:spcBef>
                          <a:spcPts val="700"/>
                        </a:spcBef>
                        <a:spcAft>
                          <a:spcPts val="700"/>
                        </a:spcAft>
                      </a:pPr>
                      <a:r>
                        <a:rPr lang="en-US" sz="1400" dirty="0">
                          <a:effectLst/>
                        </a:rPr>
                        <a:t>Defines a multiline text entry box.</a:t>
                      </a:r>
                      <a:endParaRPr lang="en-US" sz="1400" dirty="0">
                        <a:effectLst/>
                        <a:latin typeface="Calibri"/>
                        <a:ea typeface="Calibri"/>
                        <a:cs typeface="Times New Roman"/>
                      </a:endParaRPr>
                    </a:p>
                  </a:txBody>
                  <a:tcPr marL="6858" marR="6858"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Text Input Controls</a:t>
            </a:r>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422204171"/>
              </p:ext>
            </p:extLst>
          </p:nvPr>
        </p:nvGraphicFramePr>
        <p:xfrm>
          <a:off x="990600" y="1295400"/>
          <a:ext cx="7162800" cy="4506884"/>
        </p:xfrm>
        <a:graphic>
          <a:graphicData uri="http://schemas.openxmlformats.org/drawingml/2006/table">
            <a:tbl>
              <a:tblPr firstRow="1" firstCol="1" bandRow="1" bandCol="1">
                <a:tableStyleId>{5C22544A-7EE6-4342-B048-85BDC9FD1C3A}</a:tableStyleId>
              </a:tblPr>
              <a:tblGrid>
                <a:gridCol w="9144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238177">
                <a:tc>
                  <a:txBody>
                    <a:bodyPr/>
                    <a:lstStyle/>
                    <a:p>
                      <a:pPr marL="0" marR="0">
                        <a:lnSpc>
                          <a:spcPts val="1600"/>
                        </a:lnSpc>
                        <a:spcBef>
                          <a:spcPts val="0"/>
                        </a:spcBef>
                        <a:spcAft>
                          <a:spcPts val="1400"/>
                        </a:spcAft>
                      </a:pPr>
                      <a:r>
                        <a:rPr lang="en-US" sz="1400" dirty="0">
                          <a:effectLst/>
                        </a:rPr>
                        <a:t>Type</a:t>
                      </a:r>
                      <a:endParaRPr lang="en-US" sz="1400" dirty="0">
                        <a:solidFill>
                          <a:srgbClr val="1F497D"/>
                        </a:solidFill>
                        <a:effectLst/>
                        <a:latin typeface="Calibri"/>
                        <a:ea typeface="Times New Roman"/>
                        <a:cs typeface="Times New Roman"/>
                      </a:endParaRPr>
                    </a:p>
                  </a:txBody>
                  <a:tcPr marL="3253" marR="3253" marT="0" marB="0"/>
                </a:tc>
                <a:tc>
                  <a:txBody>
                    <a:bodyPr/>
                    <a:lstStyle/>
                    <a:p>
                      <a:pPr marL="0" marR="0">
                        <a:lnSpc>
                          <a:spcPts val="1600"/>
                        </a:lnSpc>
                        <a:spcBef>
                          <a:spcPts val="0"/>
                        </a:spcBef>
                        <a:spcAft>
                          <a:spcPts val="1400"/>
                        </a:spcAft>
                      </a:pPr>
                      <a:r>
                        <a:rPr lang="en-US" sz="1400">
                          <a:effectLst/>
                        </a:rPr>
                        <a:t>Description</a:t>
                      </a:r>
                      <a:endParaRPr lang="en-US" sz="1400">
                        <a:solidFill>
                          <a:srgbClr val="1F497D"/>
                        </a:solidFill>
                        <a:effectLst/>
                        <a:latin typeface="Calibri"/>
                        <a:ea typeface="Times New Roman"/>
                        <a:cs typeface="Times New Roman"/>
                      </a:endParaRPr>
                    </a:p>
                  </a:txBody>
                  <a:tcPr marL="3253" marR="3253" marT="0" marB="0"/>
                </a:tc>
                <a:extLst>
                  <a:ext uri="{0D108BD9-81ED-4DB2-BD59-A6C34878D82A}">
                    <a16:rowId xmlns:a16="http://schemas.microsoft.com/office/drawing/2014/main" val="10000"/>
                  </a:ext>
                </a:extLst>
              </a:tr>
              <a:tr h="442842">
                <a:tc>
                  <a:txBody>
                    <a:bodyPr/>
                    <a:lstStyle/>
                    <a:p>
                      <a:pPr marL="0" marR="0">
                        <a:lnSpc>
                          <a:spcPts val="1600"/>
                        </a:lnSpc>
                        <a:spcBef>
                          <a:spcPts val="700"/>
                        </a:spcBef>
                        <a:spcAft>
                          <a:spcPts val="700"/>
                        </a:spcAft>
                      </a:pPr>
                      <a:r>
                        <a:rPr lang="en-US" sz="1400" dirty="0">
                          <a:effectLst/>
                        </a:rPr>
                        <a:t>text</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a:t>
                      </a:r>
                      <a:r>
                        <a:rPr lang="en-US" sz="1200" b="1" dirty="0">
                          <a:effectLst/>
                        </a:rPr>
                        <a:t>.</a:t>
                      </a:r>
                      <a:r>
                        <a:rPr lang="en-US" sz="1200" b="1" baseline="0" dirty="0">
                          <a:effectLst/>
                        </a:rPr>
                        <a:t>    </a:t>
                      </a:r>
                      <a:r>
                        <a:rPr lang="en-US" sz="1200" b="1" dirty="0">
                          <a:effectLst/>
                        </a:rPr>
                        <a:t>&lt;input type="text" name="title"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1"/>
                  </a:ext>
                </a:extLst>
              </a:tr>
              <a:tr h="385781">
                <a:tc>
                  <a:txBody>
                    <a:bodyPr/>
                    <a:lstStyle/>
                    <a:p>
                      <a:pPr marL="0" marR="0">
                        <a:lnSpc>
                          <a:spcPts val="1600"/>
                        </a:lnSpc>
                        <a:spcBef>
                          <a:spcPts val="700"/>
                        </a:spcBef>
                        <a:spcAft>
                          <a:spcPts val="700"/>
                        </a:spcAft>
                      </a:pPr>
                      <a:r>
                        <a:rPr lang="en-US" sz="1400">
                          <a:effectLst/>
                        </a:rPr>
                        <a:t>textarea</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multiline text entry box.  </a:t>
                      </a:r>
                      <a:r>
                        <a:rPr lang="en-US" sz="1200" b="1" dirty="0">
                          <a:effectLst/>
                        </a:rPr>
                        <a:t>&lt;</a:t>
                      </a:r>
                      <a:r>
                        <a:rPr lang="en-US" sz="1200" b="1" dirty="0" err="1">
                          <a:effectLst/>
                        </a:rPr>
                        <a:t>textarea</a:t>
                      </a:r>
                      <a:r>
                        <a:rPr lang="en-US" sz="1200" b="1" dirty="0">
                          <a:effectLst/>
                        </a:rPr>
                        <a:t> rows="3"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2"/>
                  </a:ext>
                </a:extLst>
              </a:tr>
              <a:tr h="381000">
                <a:tc>
                  <a:txBody>
                    <a:bodyPr/>
                    <a:lstStyle/>
                    <a:p>
                      <a:pPr marL="0" marR="0">
                        <a:lnSpc>
                          <a:spcPts val="1600"/>
                        </a:lnSpc>
                        <a:spcBef>
                          <a:spcPts val="700"/>
                        </a:spcBef>
                        <a:spcAft>
                          <a:spcPts val="700"/>
                        </a:spcAft>
                      </a:pPr>
                      <a:r>
                        <a:rPr lang="en-US" sz="1400" dirty="0">
                          <a:effectLst/>
                        </a:rPr>
                        <a:t>password</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 line text entry box for a password </a:t>
                      </a:r>
                      <a:r>
                        <a:rPr lang="en-US" sz="1200" b="1" dirty="0">
                          <a:effectLst/>
                        </a:rPr>
                        <a:t>&lt;input type="password"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3"/>
                  </a:ext>
                </a:extLst>
              </a:tr>
              <a:tr h="696884">
                <a:tc>
                  <a:txBody>
                    <a:bodyPr/>
                    <a:lstStyle/>
                    <a:p>
                      <a:pPr marL="0" marR="0">
                        <a:lnSpc>
                          <a:spcPts val="1600"/>
                        </a:lnSpc>
                        <a:spcBef>
                          <a:spcPts val="700"/>
                        </a:spcBef>
                        <a:spcAft>
                          <a:spcPts val="700"/>
                        </a:spcAft>
                      </a:pPr>
                      <a:r>
                        <a:rPr lang="en-US" sz="1400">
                          <a:effectLst/>
                        </a:rPr>
                        <a:t>search</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a search string. This is an HTML5 element. </a:t>
                      </a:r>
                    </a:p>
                    <a:p>
                      <a:pPr marL="0" marR="0">
                        <a:lnSpc>
                          <a:spcPts val="1600"/>
                        </a:lnSpc>
                        <a:spcBef>
                          <a:spcPts val="700"/>
                        </a:spcBef>
                        <a:spcAft>
                          <a:spcPts val="700"/>
                        </a:spcAft>
                      </a:pPr>
                      <a:r>
                        <a:rPr lang="en-US" sz="1200" b="1" dirty="0">
                          <a:effectLst/>
                        </a:rPr>
                        <a:t>&lt;input type="search"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4"/>
                  </a:ext>
                </a:extLst>
              </a:tr>
              <a:tr h="824398">
                <a:tc>
                  <a:txBody>
                    <a:bodyPr/>
                    <a:lstStyle/>
                    <a:p>
                      <a:pPr marL="0" marR="0">
                        <a:lnSpc>
                          <a:spcPts val="1600"/>
                        </a:lnSpc>
                        <a:spcBef>
                          <a:spcPts val="700"/>
                        </a:spcBef>
                        <a:spcAft>
                          <a:spcPts val="700"/>
                        </a:spcAft>
                      </a:pPr>
                      <a:r>
                        <a:rPr lang="en-US" sz="1400">
                          <a:effectLst/>
                        </a:rPr>
                        <a:t>email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an email address. This is an HTML5 element. </a:t>
                      </a:r>
                    </a:p>
                    <a:p>
                      <a:pPr marL="0" marR="0">
                        <a:lnSpc>
                          <a:spcPts val="1600"/>
                        </a:lnSpc>
                        <a:spcBef>
                          <a:spcPts val="700"/>
                        </a:spcBef>
                        <a:spcAft>
                          <a:spcPts val="700"/>
                        </a:spcAft>
                      </a:pPr>
                      <a:r>
                        <a:rPr lang="en-US" sz="1200" b="1" dirty="0">
                          <a:effectLst/>
                        </a:rPr>
                        <a:t>&lt;input type="email"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5"/>
                  </a:ext>
                </a:extLst>
              </a:tr>
              <a:tr h="840918">
                <a:tc>
                  <a:txBody>
                    <a:bodyPr/>
                    <a:lstStyle/>
                    <a:p>
                      <a:pPr marL="0" marR="0">
                        <a:lnSpc>
                          <a:spcPts val="1600"/>
                        </a:lnSpc>
                        <a:spcBef>
                          <a:spcPts val="700"/>
                        </a:spcBef>
                        <a:spcAft>
                          <a:spcPts val="700"/>
                        </a:spcAft>
                      </a:pPr>
                      <a:r>
                        <a:rPr lang="en-US" sz="1400">
                          <a:effectLst/>
                        </a:rPr>
                        <a:t>tel</a:t>
                      </a:r>
                      <a:endParaRPr lang="en-US" sz="1400" b="1">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telephone. This is an HTML5 element. </a:t>
                      </a:r>
                    </a:p>
                    <a:p>
                      <a:pPr marL="0" marR="0">
                        <a:lnSpc>
                          <a:spcPts val="1600"/>
                        </a:lnSpc>
                        <a:spcBef>
                          <a:spcPts val="700"/>
                        </a:spcBef>
                        <a:spcAft>
                          <a:spcPts val="700"/>
                        </a:spcAft>
                      </a:pPr>
                      <a:r>
                        <a:rPr lang="en-US" sz="1200" b="1" dirty="0">
                          <a:effectLst/>
                        </a:rPr>
                        <a:t>&lt;input type="</a:t>
                      </a:r>
                      <a:r>
                        <a:rPr lang="en-US" sz="1200" b="1" dirty="0" err="1">
                          <a:effectLst/>
                        </a:rPr>
                        <a:t>tel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6"/>
                  </a:ext>
                </a:extLst>
              </a:tr>
              <a:tr h="696884">
                <a:tc>
                  <a:txBody>
                    <a:bodyPr/>
                    <a:lstStyle/>
                    <a:p>
                      <a:pPr marL="0" marR="0">
                        <a:lnSpc>
                          <a:spcPts val="1600"/>
                        </a:lnSpc>
                        <a:spcBef>
                          <a:spcPts val="700"/>
                        </a:spcBef>
                        <a:spcAft>
                          <a:spcPts val="700"/>
                        </a:spcAft>
                      </a:pPr>
                      <a:r>
                        <a:rPr lang="en-US" sz="1400" dirty="0" err="1">
                          <a:effectLst/>
                        </a:rPr>
                        <a:t>url</a:t>
                      </a:r>
                      <a:endParaRPr lang="en-US" sz="1400" b="1" dirty="0">
                        <a:effectLst/>
                        <a:latin typeface="Calibri"/>
                        <a:ea typeface="Calibri"/>
                        <a:cs typeface="Times New Roman"/>
                      </a:endParaRPr>
                    </a:p>
                  </a:txBody>
                  <a:tcPr marL="3253" marR="3253" marT="0" marB="0"/>
                </a:tc>
                <a:tc>
                  <a:txBody>
                    <a:bodyPr/>
                    <a:lstStyle/>
                    <a:p>
                      <a:pPr marL="0" marR="0">
                        <a:lnSpc>
                          <a:spcPts val="1600"/>
                        </a:lnSpc>
                        <a:spcBef>
                          <a:spcPts val="700"/>
                        </a:spcBef>
                        <a:spcAft>
                          <a:spcPts val="700"/>
                        </a:spcAft>
                      </a:pPr>
                      <a:r>
                        <a:rPr lang="en-US" sz="1200" dirty="0">
                          <a:effectLst/>
                        </a:rPr>
                        <a:t>Creates a single-line text entry box suitable for entering a URL. This is an HTML5 element. </a:t>
                      </a:r>
                    </a:p>
                    <a:p>
                      <a:pPr marL="0" marR="0">
                        <a:lnSpc>
                          <a:spcPts val="1600"/>
                        </a:lnSpc>
                        <a:spcBef>
                          <a:spcPts val="700"/>
                        </a:spcBef>
                        <a:spcAft>
                          <a:spcPts val="700"/>
                        </a:spcAft>
                      </a:pPr>
                      <a:r>
                        <a:rPr lang="en-US" sz="1200" b="1" dirty="0">
                          <a:effectLst/>
                        </a:rPr>
                        <a:t>&lt;input type="</a:t>
                      </a:r>
                      <a:r>
                        <a:rPr lang="en-US" sz="1200" b="1" dirty="0" err="1">
                          <a:effectLst/>
                        </a:rPr>
                        <a:t>url</a:t>
                      </a:r>
                      <a:r>
                        <a:rPr lang="en-US" sz="1200" b="1" dirty="0">
                          <a:effectLst/>
                        </a:rPr>
                        <a:t>" …  /&gt;</a:t>
                      </a:r>
                      <a:endParaRPr lang="en-US" sz="1200" b="1" dirty="0">
                        <a:effectLst/>
                        <a:latin typeface="Consolas"/>
                        <a:ea typeface="Times New Roman"/>
                        <a:cs typeface="Times New Roman"/>
                      </a:endParaRPr>
                    </a:p>
                  </a:txBody>
                  <a:tcPr marL="3253" marR="3253"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Text Input Controls</a:t>
            </a:r>
          </a:p>
        </p:txBody>
      </p:sp>
      <p:sp>
        <p:nvSpPr>
          <p:cNvPr id="4" name="Content Placeholder 3"/>
          <p:cNvSpPr>
            <a:spLocks noGrp="1"/>
          </p:cNvSpPr>
          <p:nvPr>
            <p:ph sz="quarter" idx="13"/>
          </p:nvPr>
        </p:nvSpPr>
        <p:spPr/>
        <p:txBody>
          <a:bodyPr>
            <a:normAutofit lnSpcReduction="10000"/>
          </a:bodyPr>
          <a:lstStyle/>
          <a:p>
            <a:r>
              <a:rPr lang="en-CA" b="1" dirty="0"/>
              <a:t>Classic</a:t>
            </a:r>
            <a:endParaRPr lang="en-CA" dirty="0"/>
          </a:p>
        </p:txBody>
      </p:sp>
      <p:pic>
        <p:nvPicPr>
          <p:cNvPr id="138272" name="Picture 3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811"/>
          <a:stretch/>
        </p:blipFill>
        <p:spPr bwMode="auto">
          <a:xfrm>
            <a:off x="381000" y="1752600"/>
            <a:ext cx="794698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07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Text Input Controls</a:t>
            </a:r>
          </a:p>
        </p:txBody>
      </p:sp>
      <p:sp>
        <p:nvSpPr>
          <p:cNvPr id="4" name="Content Placeholder 3"/>
          <p:cNvSpPr>
            <a:spLocks noGrp="1"/>
          </p:cNvSpPr>
          <p:nvPr>
            <p:ph sz="quarter" idx="13"/>
          </p:nvPr>
        </p:nvSpPr>
        <p:spPr/>
        <p:txBody>
          <a:bodyPr>
            <a:normAutofit lnSpcReduction="10000"/>
          </a:bodyPr>
          <a:lstStyle/>
          <a:p>
            <a:r>
              <a:rPr lang="en-CA" b="1" dirty="0"/>
              <a:t>HTML5</a:t>
            </a:r>
            <a:endParaRPr lang="en-CA" dirty="0"/>
          </a:p>
        </p:txBody>
      </p:sp>
      <p:pic>
        <p:nvPicPr>
          <p:cNvPr id="143362" name="Picture 2" descr="T:\CompSci\Research\web development textbook\manuscript\19.FinalART\9780133407150_FinalArt\CH04\4071504016.ep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2061"/>
          <a:stretch/>
        </p:blipFill>
        <p:spPr bwMode="auto">
          <a:xfrm>
            <a:off x="624336" y="1219200"/>
            <a:ext cx="8548693"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5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HTML5 advanced controls</a:t>
            </a:r>
          </a:p>
        </p:txBody>
      </p:sp>
      <p:pic>
        <p:nvPicPr>
          <p:cNvPr id="3" name="Picture 2" descr="4071504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286000"/>
            <a:ext cx="8582941" cy="1055685"/>
          </a:xfrm>
          <a:prstGeom prst="rect">
            <a:avLst/>
          </a:prstGeom>
        </p:spPr>
      </p:pic>
      <p:sp>
        <p:nvSpPr>
          <p:cNvPr id="5" name="TextBox 4"/>
          <p:cNvSpPr txBox="1"/>
          <p:nvPr/>
        </p:nvSpPr>
        <p:spPr>
          <a:xfrm>
            <a:off x="304800" y="1447800"/>
            <a:ext cx="2341264" cy="430887"/>
          </a:xfrm>
          <a:prstGeom prst="rect">
            <a:avLst/>
          </a:prstGeom>
          <a:noFill/>
        </p:spPr>
        <p:txBody>
          <a:bodyPr wrap="none" rtlCol="0">
            <a:spAutoFit/>
          </a:bodyPr>
          <a:lstStyle/>
          <a:p>
            <a:r>
              <a:rPr lang="en-US" sz="2200" b="1" dirty="0"/>
              <a:t>Pattern attribute</a:t>
            </a:r>
          </a:p>
        </p:txBody>
      </p:sp>
      <p:sp>
        <p:nvSpPr>
          <p:cNvPr id="7" name="TextBox 6"/>
          <p:cNvSpPr txBox="1"/>
          <p:nvPr/>
        </p:nvSpPr>
        <p:spPr>
          <a:xfrm>
            <a:off x="381000" y="3657600"/>
            <a:ext cx="1249256" cy="430887"/>
          </a:xfrm>
          <a:prstGeom prst="rect">
            <a:avLst/>
          </a:prstGeom>
          <a:noFill/>
        </p:spPr>
        <p:txBody>
          <a:bodyPr wrap="none" rtlCol="0">
            <a:spAutoFit/>
          </a:bodyPr>
          <a:lstStyle/>
          <a:p>
            <a:r>
              <a:rPr lang="en-US" sz="2200" b="1" dirty="0" err="1"/>
              <a:t>datalist</a:t>
            </a:r>
            <a:endParaRPr lang="en-US" sz="2200" b="1" dirty="0"/>
          </a:p>
        </p:txBody>
      </p:sp>
      <p:sp>
        <p:nvSpPr>
          <p:cNvPr id="8" name="Content Placeholder 7"/>
          <p:cNvSpPr>
            <a:spLocks noGrp="1"/>
          </p:cNvSpPr>
          <p:nvPr>
            <p:ph sz="quarter" idx="13"/>
          </p:nvPr>
        </p:nvSpPr>
        <p:spPr/>
        <p:txBody>
          <a:bodyPr>
            <a:normAutofit lnSpcReduction="10000"/>
          </a:bodyPr>
          <a:lstStyle/>
          <a:p>
            <a:endParaRPr lang="en-US"/>
          </a:p>
        </p:txBody>
      </p:sp>
      <p:pic>
        <p:nvPicPr>
          <p:cNvPr id="9" name="Picture 8" descr="4071504018.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4235627"/>
            <a:ext cx="8153400" cy="2241373"/>
          </a:xfrm>
          <a:prstGeom prst="rect">
            <a:avLst/>
          </a:prstGeom>
        </p:spPr>
      </p:pic>
    </p:spTree>
    <p:extLst>
      <p:ext uri="{BB962C8B-B14F-4D97-AF65-F5344CB8AC3E}">
        <p14:creationId xmlns:p14="http://schemas.microsoft.com/office/powerpoint/2010/main" val="157029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Select Lists</a:t>
            </a:r>
          </a:p>
        </p:txBody>
      </p:sp>
      <p:sp>
        <p:nvSpPr>
          <p:cNvPr id="4" name="Content Placeholder 3"/>
          <p:cNvSpPr>
            <a:spLocks noGrp="1"/>
          </p:cNvSpPr>
          <p:nvPr>
            <p:ph sz="quarter" idx="13"/>
          </p:nvPr>
        </p:nvSpPr>
        <p:spPr/>
        <p:txBody>
          <a:bodyPr>
            <a:normAutofit lnSpcReduction="10000"/>
          </a:bodyPr>
          <a:lstStyle/>
          <a:p>
            <a:r>
              <a:rPr lang="en-CA" dirty="0"/>
              <a:t>Chose an option, any option.</a:t>
            </a:r>
          </a:p>
        </p:txBody>
      </p:sp>
      <p:sp>
        <p:nvSpPr>
          <p:cNvPr id="5" name="Content Placeholder 2"/>
          <p:cNvSpPr>
            <a:spLocks noGrp="1"/>
          </p:cNvSpPr>
          <p:nvPr>
            <p:ph idx="1"/>
          </p:nvPr>
        </p:nvSpPr>
        <p:spPr>
          <a:xfrm>
            <a:off x="914400" y="1646237"/>
            <a:ext cx="6400800" cy="4525963"/>
          </a:xfrm>
        </p:spPr>
        <p:txBody>
          <a:bodyPr/>
          <a:lstStyle/>
          <a:p>
            <a:pPr marL="342900" indent="-342900">
              <a:buFont typeface="Arial"/>
              <a:buChar char="•"/>
            </a:pPr>
            <a:r>
              <a:rPr lang="en-US" b="1" dirty="0"/>
              <a:t>&lt;select&gt; </a:t>
            </a:r>
            <a:r>
              <a:rPr lang="en-US" dirty="0"/>
              <a:t>element is used to create a multiline box for selecting one or more items</a:t>
            </a:r>
          </a:p>
          <a:p>
            <a:pPr marL="804863" lvl="1" indent="-342900">
              <a:buFont typeface="Arial"/>
              <a:buChar char="•"/>
            </a:pPr>
            <a:r>
              <a:rPr lang="en-US" dirty="0"/>
              <a:t>The options are defined using the </a:t>
            </a:r>
            <a:r>
              <a:rPr lang="en-US" b="1" dirty="0"/>
              <a:t>&lt;</a:t>
            </a:r>
            <a:r>
              <a:rPr lang="en-US" sz="1600" b="1" dirty="0"/>
              <a:t>option</a:t>
            </a:r>
            <a:r>
              <a:rPr lang="en-US" b="1" dirty="0"/>
              <a:t>&gt; </a:t>
            </a:r>
            <a:r>
              <a:rPr lang="en-US" dirty="0"/>
              <a:t>element</a:t>
            </a:r>
          </a:p>
          <a:p>
            <a:pPr marL="804863" lvl="1" indent="-342900">
              <a:buFont typeface="Arial"/>
              <a:buChar char="•"/>
            </a:pPr>
            <a:r>
              <a:rPr lang="en-US" dirty="0"/>
              <a:t>can be hidden in a dropdown or multiple rows of the list can be visible</a:t>
            </a:r>
          </a:p>
          <a:p>
            <a:pPr marL="804863" lvl="1" indent="-342900">
              <a:buFont typeface="Arial"/>
              <a:buChar char="•"/>
            </a:pPr>
            <a:r>
              <a:rPr lang="en-US" dirty="0"/>
              <a:t>Option items can be grouped together via the </a:t>
            </a:r>
            <a:r>
              <a:rPr lang="en-US" b="1" dirty="0"/>
              <a:t>&lt;</a:t>
            </a:r>
            <a:r>
              <a:rPr lang="en-US" sz="1600" b="1" dirty="0" err="1"/>
              <a:t>optgroup</a:t>
            </a:r>
            <a:r>
              <a:rPr lang="en-US" b="1" dirty="0"/>
              <a:t>&gt; </a:t>
            </a:r>
            <a:r>
              <a:rPr lang="en-US" dirty="0"/>
              <a:t>element.</a:t>
            </a:r>
            <a:endParaRPr lang="en-US" sz="4400" dirty="0"/>
          </a:p>
        </p:txBody>
      </p:sp>
    </p:spTree>
    <p:extLst>
      <p:ext uri="{BB962C8B-B14F-4D97-AF65-F5344CB8AC3E}">
        <p14:creationId xmlns:p14="http://schemas.microsoft.com/office/powerpoint/2010/main" val="2791150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Select Lists</a:t>
            </a:r>
          </a:p>
        </p:txBody>
      </p:sp>
      <p:sp>
        <p:nvSpPr>
          <p:cNvPr id="4" name="Content Placeholder 3"/>
          <p:cNvSpPr>
            <a:spLocks noGrp="1"/>
          </p:cNvSpPr>
          <p:nvPr>
            <p:ph sz="quarter" idx="13"/>
          </p:nvPr>
        </p:nvSpPr>
        <p:spPr/>
        <p:txBody>
          <a:bodyPr>
            <a:normAutofit lnSpcReduction="10000"/>
          </a:bodyPr>
          <a:lstStyle/>
          <a:p>
            <a:r>
              <a:rPr lang="en-CA" dirty="0"/>
              <a:t>Select List Examples</a:t>
            </a:r>
          </a:p>
        </p:txBody>
      </p:sp>
      <p:pic>
        <p:nvPicPr>
          <p:cNvPr id="3" name="Picture 2" descr="4071504019.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05" y="1371600"/>
            <a:ext cx="5880295" cy="5029200"/>
          </a:xfrm>
          <a:prstGeom prst="rect">
            <a:avLst/>
          </a:prstGeom>
        </p:spPr>
      </p:pic>
    </p:spTree>
    <p:extLst>
      <p:ext uri="{BB962C8B-B14F-4D97-AF65-F5344CB8AC3E}">
        <p14:creationId xmlns:p14="http://schemas.microsoft.com/office/powerpoint/2010/main" val="493274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Value to send</a:t>
            </a:r>
          </a:p>
        </p:txBody>
      </p:sp>
      <p:sp>
        <p:nvSpPr>
          <p:cNvPr id="3" name="Content Placeholder 2"/>
          <p:cNvSpPr>
            <a:spLocks noGrp="1"/>
          </p:cNvSpPr>
          <p:nvPr>
            <p:ph idx="1"/>
          </p:nvPr>
        </p:nvSpPr>
        <p:spPr/>
        <p:txBody>
          <a:bodyPr/>
          <a:lstStyle/>
          <a:p>
            <a:r>
              <a:rPr lang="en-US" dirty="0"/>
              <a:t>The </a:t>
            </a:r>
            <a:r>
              <a:rPr lang="en-US" b="1" dirty="0"/>
              <a:t>value</a:t>
            </a:r>
            <a:r>
              <a:rPr lang="en-US" dirty="0"/>
              <a:t> attribute of the &lt;option&gt; element is used to specify what value will be sent back to the server.</a:t>
            </a:r>
          </a:p>
          <a:p>
            <a:r>
              <a:rPr lang="en-US" dirty="0"/>
              <a:t>The value attribute is optional; if it is not specified, then the text within the container is sent instead</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Select Lists Cont.</a:t>
            </a:r>
          </a:p>
        </p:txBody>
      </p:sp>
      <p:pic>
        <p:nvPicPr>
          <p:cNvPr id="5" name="Picture 4" descr="4071504020.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819400"/>
            <a:ext cx="6640981" cy="3572988"/>
          </a:xfrm>
          <a:prstGeom prst="rect">
            <a:avLst/>
          </a:prstGeom>
        </p:spPr>
      </p:pic>
    </p:spTree>
    <p:extLst>
      <p:ext uri="{BB962C8B-B14F-4D97-AF65-F5344CB8AC3E}">
        <p14:creationId xmlns:p14="http://schemas.microsoft.com/office/powerpoint/2010/main" val="180932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Radio Buttons</a:t>
            </a:r>
          </a:p>
        </p:txBody>
      </p:sp>
      <p:sp>
        <p:nvSpPr>
          <p:cNvPr id="4" name="Content Placeholder 3"/>
          <p:cNvSpPr>
            <a:spLocks noGrp="1"/>
          </p:cNvSpPr>
          <p:nvPr>
            <p:ph sz="quarter" idx="13"/>
          </p:nvPr>
        </p:nvSpPr>
        <p:spPr/>
        <p:txBody>
          <a:bodyPr>
            <a:normAutofit lnSpcReduction="10000"/>
          </a:bodyPr>
          <a:lstStyle/>
          <a:p>
            <a:endParaRPr lang="en-CA" dirty="0"/>
          </a:p>
        </p:txBody>
      </p:sp>
      <p:sp>
        <p:nvSpPr>
          <p:cNvPr id="5" name="Content Placeholder 2"/>
          <p:cNvSpPr>
            <a:spLocks noGrp="1"/>
          </p:cNvSpPr>
          <p:nvPr>
            <p:ph idx="1"/>
          </p:nvPr>
        </p:nvSpPr>
        <p:spPr>
          <a:xfrm>
            <a:off x="914400" y="1646237"/>
            <a:ext cx="6400800" cy="4525963"/>
          </a:xfrm>
        </p:spPr>
        <p:txBody>
          <a:bodyPr>
            <a:normAutofit/>
          </a:bodyPr>
          <a:lstStyle/>
          <a:p>
            <a:r>
              <a:rPr lang="en-US" b="1" dirty="0"/>
              <a:t>Radio buttons </a:t>
            </a:r>
            <a:r>
              <a:rPr lang="en-US" dirty="0"/>
              <a:t>are useful when you want the user to select a single item from a small list of choices and you want all the choices to be visible</a:t>
            </a:r>
          </a:p>
          <a:p>
            <a:pPr marL="571500" indent="-571500">
              <a:buFont typeface="Arial"/>
              <a:buChar char="•"/>
            </a:pPr>
            <a:r>
              <a:rPr lang="en-US" sz="2000" dirty="0"/>
              <a:t>radio buttons are added via the </a:t>
            </a:r>
            <a:r>
              <a:rPr lang="en-US" sz="2000" b="1" dirty="0"/>
              <a:t>&lt;input type="radio"&gt; </a:t>
            </a:r>
            <a:r>
              <a:rPr lang="en-US" sz="2000" dirty="0"/>
              <a:t>element</a:t>
            </a:r>
          </a:p>
          <a:p>
            <a:pPr marL="571500" indent="-571500">
              <a:buFont typeface="Arial"/>
              <a:buChar char="•"/>
            </a:pPr>
            <a:r>
              <a:rPr lang="en-US" sz="2000" dirty="0"/>
              <a:t>The buttons are mutually exclusive (i.e., only one can be chosen) by sharing the same name attribute</a:t>
            </a:r>
          </a:p>
          <a:p>
            <a:pPr marL="571500" indent="-571500">
              <a:buFont typeface="Arial"/>
              <a:buChar char="•"/>
            </a:pPr>
            <a:r>
              <a:rPr lang="en-US" sz="2000" dirty="0"/>
              <a:t>The checked attribute is used to indicate the default choice</a:t>
            </a:r>
          </a:p>
          <a:p>
            <a:pPr marL="571500" indent="-571500">
              <a:buFont typeface="Arial"/>
              <a:buChar char="•"/>
            </a:pPr>
            <a:r>
              <a:rPr lang="en-US" sz="2000" dirty="0"/>
              <a:t>the value attribute works in the same manner as with the &lt;option&gt; element</a:t>
            </a:r>
          </a:p>
        </p:txBody>
      </p:sp>
    </p:spTree>
    <p:extLst>
      <p:ext uri="{BB962C8B-B14F-4D97-AF65-F5344CB8AC3E}">
        <p14:creationId xmlns:p14="http://schemas.microsoft.com/office/powerpoint/2010/main" val="3091843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Radio Buttons</a:t>
            </a:r>
          </a:p>
        </p:txBody>
      </p:sp>
      <p:sp>
        <p:nvSpPr>
          <p:cNvPr id="4" name="Content Placeholder 3"/>
          <p:cNvSpPr>
            <a:spLocks noGrp="1"/>
          </p:cNvSpPr>
          <p:nvPr>
            <p:ph sz="quarter" idx="13"/>
          </p:nvPr>
        </p:nvSpPr>
        <p:spPr/>
        <p:txBody>
          <a:bodyPr>
            <a:normAutofit lnSpcReduction="10000"/>
          </a:bodyPr>
          <a:lstStyle/>
          <a:p>
            <a:endParaRPr lang="en-CA" dirty="0"/>
          </a:p>
        </p:txBody>
      </p:sp>
      <p:pic>
        <p:nvPicPr>
          <p:cNvPr id="6" name="Picture 5" descr="407150402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31198"/>
            <a:ext cx="9144000" cy="1050202"/>
          </a:xfrm>
          <a:prstGeom prst="rect">
            <a:avLst/>
          </a:prstGeom>
        </p:spPr>
      </p:pic>
    </p:spTree>
    <p:extLst>
      <p:ext uri="{BB962C8B-B14F-4D97-AF65-F5344CB8AC3E}">
        <p14:creationId xmlns:p14="http://schemas.microsoft.com/office/powerpoint/2010/main" val="402131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HTML Tables</a:t>
            </a:r>
          </a:p>
        </p:txBody>
      </p:sp>
      <p:sp>
        <p:nvSpPr>
          <p:cNvPr id="3" name="Content Placeholder 2"/>
          <p:cNvSpPr>
            <a:spLocks noGrp="1"/>
          </p:cNvSpPr>
          <p:nvPr>
            <p:ph idx="1"/>
          </p:nvPr>
        </p:nvSpPr>
        <p:spPr/>
        <p:txBody>
          <a:bodyPr>
            <a:normAutofit fontScale="92500" lnSpcReduction="10000"/>
          </a:bodyPr>
          <a:lstStyle/>
          <a:p>
            <a:r>
              <a:rPr lang="en-CA" dirty="0"/>
              <a:t>A </a:t>
            </a:r>
            <a:r>
              <a:rPr lang="en-CA" dirty="0">
                <a:solidFill>
                  <a:srgbClr val="00B0F0"/>
                </a:solidFill>
              </a:rPr>
              <a:t>table</a:t>
            </a:r>
            <a:r>
              <a:rPr lang="en-CA" dirty="0"/>
              <a:t> in HTML is created using the </a:t>
            </a:r>
            <a:r>
              <a:rPr lang="en-CA" b="1" dirty="0"/>
              <a:t>&lt;table&gt; </a:t>
            </a:r>
            <a:r>
              <a:rPr lang="en-CA" dirty="0"/>
              <a:t>element</a:t>
            </a:r>
          </a:p>
          <a:p>
            <a:r>
              <a:rPr lang="en-CA" dirty="0"/>
              <a:t>Tables can be used to display:</a:t>
            </a:r>
          </a:p>
          <a:p>
            <a:pPr>
              <a:buFont typeface="Arial" pitchFamily="34" charset="0"/>
              <a:buChar char="•"/>
            </a:pPr>
            <a:r>
              <a:rPr lang="en-CA" dirty="0"/>
              <a:t>Many types of content</a:t>
            </a:r>
          </a:p>
          <a:p>
            <a:pPr lvl="1">
              <a:buFont typeface="Arial" pitchFamily="34" charset="0"/>
              <a:buChar char="•"/>
            </a:pPr>
            <a:r>
              <a:rPr lang="en-CA" dirty="0"/>
              <a:t>Calendars, financial data, lists, etc…</a:t>
            </a:r>
          </a:p>
          <a:p>
            <a:pPr>
              <a:buFont typeface="Arial" pitchFamily="34" charset="0"/>
              <a:buChar char="•"/>
            </a:pPr>
            <a:r>
              <a:rPr lang="en-CA" dirty="0"/>
              <a:t>Any type of data</a:t>
            </a:r>
          </a:p>
          <a:p>
            <a:pPr lvl="1">
              <a:buFont typeface="Arial" pitchFamily="34" charset="0"/>
              <a:buChar char="•"/>
            </a:pPr>
            <a:r>
              <a:rPr lang="en-CA" dirty="0"/>
              <a:t>Images</a:t>
            </a:r>
          </a:p>
          <a:p>
            <a:pPr lvl="1">
              <a:buFont typeface="Arial" pitchFamily="34" charset="0"/>
              <a:buChar char="•"/>
            </a:pPr>
            <a:r>
              <a:rPr lang="en-CA" dirty="0"/>
              <a:t>Text</a:t>
            </a:r>
          </a:p>
          <a:p>
            <a:pPr lvl="1">
              <a:buFont typeface="Arial" pitchFamily="34" charset="0"/>
              <a:buChar char="•"/>
            </a:pPr>
            <a:r>
              <a:rPr lang="en-CA" dirty="0"/>
              <a:t>Links</a:t>
            </a:r>
          </a:p>
          <a:p>
            <a:pPr lvl="1">
              <a:buFont typeface="Arial" pitchFamily="34" charset="0"/>
              <a:buChar char="•"/>
            </a:pPr>
            <a:r>
              <a:rPr lang="en-CA" dirty="0"/>
              <a:t>Other tables</a:t>
            </a:r>
          </a:p>
          <a:p>
            <a:pPr lvl="1">
              <a:buFont typeface="Arial" pitchFamily="34" charset="0"/>
              <a:buChar char="•"/>
            </a:pPr>
            <a:endParaRPr lang="en-CA" dirty="0"/>
          </a:p>
        </p:txBody>
      </p:sp>
      <p:sp>
        <p:nvSpPr>
          <p:cNvPr id="4" name="Content Placeholder 3"/>
          <p:cNvSpPr>
            <a:spLocks noGrp="1"/>
          </p:cNvSpPr>
          <p:nvPr>
            <p:ph sz="quarter" idx="13"/>
          </p:nvPr>
        </p:nvSpPr>
        <p:spPr/>
        <p:txBody>
          <a:bodyPr>
            <a:normAutofit lnSpcReduction="10000"/>
          </a:bodyPr>
          <a:lstStyle/>
          <a:p>
            <a:r>
              <a:rPr lang="en-CA" dirty="0"/>
              <a:t>A grid of cells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Checkboxes</a:t>
            </a:r>
          </a:p>
        </p:txBody>
      </p:sp>
      <p:sp>
        <p:nvSpPr>
          <p:cNvPr id="4" name="Content Placeholder 3"/>
          <p:cNvSpPr>
            <a:spLocks noGrp="1"/>
          </p:cNvSpPr>
          <p:nvPr>
            <p:ph sz="quarter" idx="13"/>
          </p:nvPr>
        </p:nvSpPr>
        <p:spPr/>
        <p:txBody>
          <a:bodyPr>
            <a:normAutofit lnSpcReduction="10000"/>
          </a:bodyPr>
          <a:lstStyle/>
          <a:p>
            <a:endParaRPr lang="en-CA" dirty="0"/>
          </a:p>
        </p:txBody>
      </p:sp>
      <p:sp>
        <p:nvSpPr>
          <p:cNvPr id="5" name="Content Placeholder 2"/>
          <p:cNvSpPr>
            <a:spLocks noGrp="1"/>
          </p:cNvSpPr>
          <p:nvPr>
            <p:ph idx="1"/>
          </p:nvPr>
        </p:nvSpPr>
        <p:spPr>
          <a:xfrm>
            <a:off x="914400" y="1646237"/>
            <a:ext cx="6400800" cy="4525963"/>
          </a:xfrm>
        </p:spPr>
        <p:txBody>
          <a:bodyPr>
            <a:normAutofit/>
          </a:bodyPr>
          <a:lstStyle/>
          <a:p>
            <a:r>
              <a:rPr lang="en-US" b="1" dirty="0"/>
              <a:t>Checkboxes </a:t>
            </a:r>
            <a:r>
              <a:rPr lang="en-US" dirty="0"/>
              <a:t>are used for getting yes/no or on/off responses from the user.</a:t>
            </a:r>
          </a:p>
          <a:p>
            <a:pPr marL="342900" indent="-342900">
              <a:buFont typeface="Arial"/>
              <a:buChar char="•"/>
            </a:pPr>
            <a:r>
              <a:rPr lang="en-US" sz="2000" dirty="0"/>
              <a:t>checkboxes are added via </a:t>
            </a:r>
            <a:r>
              <a:rPr lang="en-US" sz="2000" b="1" dirty="0"/>
              <a:t>the &lt;input type="checkbox”&gt; </a:t>
            </a:r>
            <a:r>
              <a:rPr lang="en-US" sz="2000" dirty="0"/>
              <a:t>Element</a:t>
            </a:r>
          </a:p>
          <a:p>
            <a:pPr marL="342900" indent="-342900">
              <a:buFont typeface="Arial"/>
              <a:buChar char="•"/>
            </a:pPr>
            <a:r>
              <a:rPr lang="en-US" sz="2000" dirty="0"/>
              <a:t>You can also group checkboxes together by having them share the same name attribute</a:t>
            </a:r>
          </a:p>
          <a:p>
            <a:pPr marL="342900" indent="-342900">
              <a:buFont typeface="Arial"/>
              <a:buChar char="•"/>
            </a:pPr>
            <a:r>
              <a:rPr lang="en-US" sz="2000" dirty="0"/>
              <a:t>Each checked checkbox will have its value sent to the server</a:t>
            </a:r>
          </a:p>
          <a:p>
            <a:pPr marL="342900" indent="-342900">
              <a:buFont typeface="Arial"/>
              <a:buChar char="•"/>
            </a:pPr>
            <a:r>
              <a:rPr lang="en-US" sz="2000" dirty="0"/>
              <a:t>Like with radio buttons, the checked attribute can be used to set the default value of a checkbox</a:t>
            </a:r>
          </a:p>
          <a:p>
            <a:pPr marL="342900" indent="-342900">
              <a:buFont typeface="Arial"/>
              <a:buChar char="•"/>
            </a:pPr>
            <a:endParaRPr lang="en-US" sz="2000" dirty="0"/>
          </a:p>
        </p:txBody>
      </p:sp>
    </p:spTree>
    <p:extLst>
      <p:ext uri="{BB962C8B-B14F-4D97-AF65-F5344CB8AC3E}">
        <p14:creationId xmlns:p14="http://schemas.microsoft.com/office/powerpoint/2010/main" val="2428654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Checkboxes</a:t>
            </a:r>
          </a:p>
        </p:txBody>
      </p:sp>
      <p:sp>
        <p:nvSpPr>
          <p:cNvPr id="4" name="Content Placeholder 3"/>
          <p:cNvSpPr>
            <a:spLocks noGrp="1"/>
          </p:cNvSpPr>
          <p:nvPr>
            <p:ph sz="quarter" idx="13"/>
          </p:nvPr>
        </p:nvSpPr>
        <p:spPr/>
        <p:txBody>
          <a:bodyPr>
            <a:normAutofit lnSpcReduction="10000"/>
          </a:bodyPr>
          <a:lstStyle/>
          <a:p>
            <a:endParaRPr lang="en-CA" dirty="0"/>
          </a:p>
        </p:txBody>
      </p:sp>
      <p:pic>
        <p:nvPicPr>
          <p:cNvPr id="3" name="Picture 2" descr="4071504022.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66444"/>
            <a:ext cx="8763000" cy="2728633"/>
          </a:xfrm>
          <a:prstGeom prst="rect">
            <a:avLst/>
          </a:prstGeom>
        </p:spPr>
      </p:pic>
    </p:spTree>
    <p:extLst>
      <p:ext uri="{BB962C8B-B14F-4D97-AF65-F5344CB8AC3E}">
        <p14:creationId xmlns:p14="http://schemas.microsoft.com/office/powerpoint/2010/main" val="4008574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Button Controls</a:t>
            </a:r>
          </a:p>
        </p:txBody>
      </p:sp>
      <p:sp>
        <p:nvSpPr>
          <p:cNvPr id="4" name="Content Placeholder 3"/>
          <p:cNvSpPr>
            <a:spLocks noGrp="1"/>
          </p:cNvSpPr>
          <p:nvPr>
            <p:ph sz="quarter" idx="13"/>
          </p:nvPr>
        </p:nvSpPr>
        <p:spPr/>
        <p:txBody>
          <a:bodyPr>
            <a:normAutofit lnSpcReduction="10000"/>
          </a:bodyPr>
          <a:lstStyle/>
          <a:p>
            <a:endParaRPr lang="en-CA" dirty="0"/>
          </a:p>
        </p:txBody>
      </p:sp>
      <p:graphicFrame>
        <p:nvGraphicFramePr>
          <p:cNvPr id="6" name="Content Placeholder 5"/>
          <p:cNvGraphicFramePr>
            <a:graphicFrameLocks noGrp="1"/>
          </p:cNvGraphicFramePr>
          <p:nvPr>
            <p:ph idx="1"/>
          </p:nvPr>
        </p:nvGraphicFramePr>
        <p:xfrm>
          <a:off x="838200" y="1447801"/>
          <a:ext cx="7162800" cy="4786176"/>
        </p:xfrm>
        <a:graphic>
          <a:graphicData uri="http://schemas.openxmlformats.org/drawingml/2006/table">
            <a:tbl>
              <a:tblPr firstRow="1" firstCol="1">
                <a:tableStyleId>{5C22544A-7EE6-4342-B048-85BDC9FD1C3A}</a:tableStyleId>
              </a:tblPr>
              <a:tblGrid>
                <a:gridCol w="21336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10121">
                <a:tc>
                  <a:txBody>
                    <a:bodyPr/>
                    <a:lstStyle/>
                    <a:p>
                      <a:pPr>
                        <a:lnSpc>
                          <a:spcPts val="1600"/>
                        </a:lnSpc>
                        <a:spcAft>
                          <a:spcPts val="1400"/>
                        </a:spcAft>
                      </a:pPr>
                      <a:r>
                        <a:rPr lang="en-US" sz="1800" dirty="0"/>
                        <a:t>Type</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US"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2890">
                <a:tc>
                  <a:txBody>
                    <a:bodyPr/>
                    <a:lstStyle/>
                    <a:p>
                      <a:pPr>
                        <a:lnSpc>
                          <a:spcPts val="1600"/>
                        </a:lnSpc>
                        <a:spcBef>
                          <a:spcPts val="700"/>
                        </a:spcBef>
                        <a:spcAft>
                          <a:spcPts val="700"/>
                        </a:spcAft>
                      </a:pPr>
                      <a:r>
                        <a:rPr lang="en-US" sz="1600"/>
                        <a:t>&lt;input type="submit"&gt;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button that submits the form data to the server.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38588">
                <a:tc>
                  <a:txBody>
                    <a:bodyPr/>
                    <a:lstStyle/>
                    <a:p>
                      <a:pPr>
                        <a:lnSpc>
                          <a:spcPts val="1600"/>
                        </a:lnSpc>
                        <a:spcBef>
                          <a:spcPts val="700"/>
                        </a:spcBef>
                        <a:spcAft>
                          <a:spcPts val="700"/>
                        </a:spcAft>
                      </a:pPr>
                      <a:r>
                        <a:rPr lang="en-US" sz="1600"/>
                        <a:t>&lt;input type="reset"&gt;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button that clears any of the user’s already entered form data.</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20242">
                <a:tc>
                  <a:txBody>
                    <a:bodyPr/>
                    <a:lstStyle/>
                    <a:p>
                      <a:pPr>
                        <a:lnSpc>
                          <a:spcPts val="1600"/>
                        </a:lnSpc>
                        <a:spcBef>
                          <a:spcPts val="700"/>
                        </a:spcBef>
                        <a:spcAft>
                          <a:spcPts val="700"/>
                        </a:spcAft>
                      </a:pPr>
                      <a:r>
                        <a:rPr lang="en-US" sz="1600"/>
                        <a:t>&lt;input type="button"&gt;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This button may require </a:t>
                      </a:r>
                      <a:r>
                        <a:rPr lang="en-US" sz="1600" dirty="0" err="1"/>
                        <a:t>Javascript</a:t>
                      </a:r>
                      <a:r>
                        <a:rPr lang="en-US" sz="1600" dirty="0"/>
                        <a:t> for it to actually perform any action. </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62256">
                <a:tc>
                  <a:txBody>
                    <a:bodyPr/>
                    <a:lstStyle/>
                    <a:p>
                      <a:pPr>
                        <a:lnSpc>
                          <a:spcPts val="1600"/>
                        </a:lnSpc>
                        <a:spcBef>
                          <a:spcPts val="700"/>
                        </a:spcBef>
                        <a:spcAft>
                          <a:spcPts val="700"/>
                        </a:spcAft>
                      </a:pPr>
                      <a:r>
                        <a:rPr lang="en-US" sz="1600"/>
                        <a:t>&lt;input type="image"&gt;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a:t>Creates a custom submit button that uses an image for its display.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132079">
                <a:tc>
                  <a:txBody>
                    <a:bodyPr/>
                    <a:lstStyle/>
                    <a:p>
                      <a:pPr>
                        <a:lnSpc>
                          <a:spcPts val="1600"/>
                        </a:lnSpc>
                        <a:spcBef>
                          <a:spcPts val="700"/>
                        </a:spcBef>
                        <a:spcAft>
                          <a:spcPts val="700"/>
                        </a:spcAft>
                      </a:pPr>
                      <a:r>
                        <a:rPr lang="en-US" sz="1600"/>
                        <a:t>&lt;button&gt;</a:t>
                      </a:r>
                      <a:endParaRPr lang="en-CA" sz="1600" b="1">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US" sz="1600" dirty="0"/>
                        <a:t>Creates a custom button. The </a:t>
                      </a:r>
                      <a:r>
                        <a:rPr lang="en-US" sz="1800" dirty="0"/>
                        <a:t>&lt;button&gt;</a:t>
                      </a:r>
                      <a:r>
                        <a:rPr lang="en-US" sz="1600" dirty="0"/>
                        <a:t> element differs </a:t>
                      </a:r>
                      <a:r>
                        <a:rPr lang="en-US" sz="1800" dirty="0"/>
                        <a:t>from &lt;input type="button"&gt;</a:t>
                      </a:r>
                      <a:r>
                        <a:rPr lang="en-US" sz="1600" dirty="0"/>
                        <a:t> in that you can completely customize what appears in the button; using it, you can, for instance, include both images and text, or skip server-side processing entirely by using hyperlinks. </a:t>
                      </a:r>
                      <a:endParaRPr lang="en-CA" sz="1600" dirty="0"/>
                    </a:p>
                    <a:p>
                      <a:pPr>
                        <a:lnSpc>
                          <a:spcPts val="1600"/>
                        </a:lnSpc>
                        <a:spcBef>
                          <a:spcPts val="700"/>
                        </a:spcBef>
                        <a:spcAft>
                          <a:spcPts val="700"/>
                        </a:spcAft>
                      </a:pPr>
                      <a:r>
                        <a:rPr lang="en-US" sz="1600" dirty="0"/>
                        <a:t>You can turn the button into a submit button by using the type="submit" attribute.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3373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 Controls</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407150402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24000"/>
            <a:ext cx="6858000" cy="4776986"/>
          </a:xfrm>
          <a:prstGeom prst="rect">
            <a:avLst/>
          </a:prstGeom>
        </p:spPr>
      </p:pic>
    </p:spTree>
    <p:extLst>
      <p:ext uri="{BB962C8B-B14F-4D97-AF65-F5344CB8AC3E}">
        <p14:creationId xmlns:p14="http://schemas.microsoft.com/office/powerpoint/2010/main" val="3605090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Controls</a:t>
            </a:r>
          </a:p>
        </p:txBody>
      </p:sp>
      <p:sp>
        <p:nvSpPr>
          <p:cNvPr id="4" name="Content Placeholder 3"/>
          <p:cNvSpPr>
            <a:spLocks noGrp="1"/>
          </p:cNvSpPr>
          <p:nvPr>
            <p:ph sz="quarter" idx="13"/>
          </p:nvPr>
        </p:nvSpPr>
        <p:spPr/>
        <p:txBody>
          <a:bodyPr>
            <a:normAutofit lnSpcReduction="10000"/>
          </a:bodyPr>
          <a:lstStyle/>
          <a:p>
            <a:r>
              <a:rPr lang="en-US" dirty="0"/>
              <a:t>I’m so special	</a:t>
            </a:r>
          </a:p>
        </p:txBody>
      </p:sp>
      <p:sp>
        <p:nvSpPr>
          <p:cNvPr id="6" name="Content Placeholder 2"/>
          <p:cNvSpPr txBox="1">
            <a:spLocks/>
          </p:cNvSpPr>
          <p:nvPr/>
        </p:nvSpPr>
        <p:spPr>
          <a:xfrm>
            <a:off x="914400" y="1524000"/>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a:buChar char="•"/>
            </a:pPr>
            <a:r>
              <a:rPr lang="en-US" b="1" dirty="0"/>
              <a:t>&lt;input type=hidden&gt;</a:t>
            </a:r>
          </a:p>
          <a:p>
            <a:pPr marL="342900" indent="-342900">
              <a:buFont typeface="Arial"/>
              <a:buChar char="•"/>
            </a:pPr>
            <a:r>
              <a:rPr lang="en-US" b="1" dirty="0"/>
              <a:t>&lt;input type=file&gt;</a:t>
            </a:r>
          </a:p>
          <a:p>
            <a:pPr marL="342900" indent="-342900">
              <a:buFont typeface="Arial"/>
              <a:buChar char="•"/>
            </a:pPr>
            <a:endParaRPr lang="en-US" b="1" dirty="0"/>
          </a:p>
          <a:p>
            <a:endParaRPr lang="en-US" sz="2000" dirty="0"/>
          </a:p>
        </p:txBody>
      </p:sp>
      <p:pic>
        <p:nvPicPr>
          <p:cNvPr id="7" name="Picture 6" descr="4071504024.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3429000"/>
            <a:ext cx="7772400" cy="1300488"/>
          </a:xfrm>
          <a:prstGeom prst="rect">
            <a:avLst/>
          </a:prstGeom>
        </p:spPr>
      </p:pic>
    </p:spTree>
    <p:extLst>
      <p:ext uri="{BB962C8B-B14F-4D97-AF65-F5344CB8AC3E}">
        <p14:creationId xmlns:p14="http://schemas.microsoft.com/office/powerpoint/2010/main" val="3446861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and Range</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6" name="Content Placeholder 2"/>
          <p:cNvSpPr txBox="1">
            <a:spLocks/>
          </p:cNvSpPr>
          <p:nvPr/>
        </p:nvSpPr>
        <p:spPr>
          <a:xfrm>
            <a:off x="914400" y="1524000"/>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Typically input values need be </a:t>
            </a:r>
            <a:r>
              <a:rPr lang="en-US" sz="2400" b="1" dirty="0"/>
              <a:t>validated</a:t>
            </a:r>
            <a:r>
              <a:rPr lang="en-US" sz="2400" dirty="0"/>
              <a:t>. Although server side validation is required, optional client side pre-validation is good practice.</a:t>
            </a:r>
          </a:p>
          <a:p>
            <a:r>
              <a:rPr lang="en-US" sz="2400" dirty="0"/>
              <a:t>The number and range controls Added in HTML5  provide a way to input numeric values that </a:t>
            </a:r>
            <a:r>
              <a:rPr lang="en-US" sz="2400" b="1" dirty="0"/>
              <a:t>eliminates the need for JavaScript numeric validation!!!</a:t>
            </a:r>
            <a:endParaRPr lang="en-US" b="1" dirty="0"/>
          </a:p>
          <a:p>
            <a:endParaRPr lang="en-US" sz="2000" dirty="0"/>
          </a:p>
        </p:txBody>
      </p:sp>
    </p:spTree>
    <p:extLst>
      <p:ext uri="{BB962C8B-B14F-4D97-AF65-F5344CB8AC3E}">
        <p14:creationId xmlns:p14="http://schemas.microsoft.com/office/powerpoint/2010/main" val="297644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and Range</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3" name="Picture 2" descr="407150402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981200"/>
            <a:ext cx="8610600" cy="3207304"/>
          </a:xfrm>
          <a:prstGeom prst="rect">
            <a:avLst/>
          </a:prstGeom>
        </p:spPr>
      </p:pic>
    </p:spTree>
    <p:extLst>
      <p:ext uri="{BB962C8B-B14F-4D97-AF65-F5344CB8AC3E}">
        <p14:creationId xmlns:p14="http://schemas.microsoft.com/office/powerpoint/2010/main" val="3191793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6" name="Content Placeholder 2"/>
          <p:cNvSpPr txBox="1">
            <a:spLocks/>
          </p:cNvSpPr>
          <p:nvPr/>
        </p:nvSpPr>
        <p:spPr>
          <a:xfrm>
            <a:off x="914400" y="1524000"/>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p:txBody>
      </p:sp>
      <p:pic>
        <p:nvPicPr>
          <p:cNvPr id="3" name="Picture 2" descr="4071504026.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447800"/>
            <a:ext cx="8473226" cy="4800600"/>
          </a:xfrm>
          <a:prstGeom prst="rect">
            <a:avLst/>
          </a:prstGeom>
        </p:spPr>
      </p:pic>
    </p:spTree>
    <p:extLst>
      <p:ext uri="{BB962C8B-B14F-4D97-AF65-F5344CB8AC3E}">
        <p14:creationId xmlns:p14="http://schemas.microsoft.com/office/powerpoint/2010/main" val="210472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 and Time Controls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6" name="Content Placeholder 2"/>
          <p:cNvSpPr txBox="1">
            <a:spLocks/>
          </p:cNvSpPr>
          <p:nvPr/>
        </p:nvSpPr>
        <p:spPr>
          <a:xfrm>
            <a:off x="914400" y="1524000"/>
            <a:ext cx="6400800" cy="45259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Dates and times often need validation when gathering this information from a regular text input control.</a:t>
            </a:r>
            <a:endParaRPr lang="en-US" sz="2400" b="1" dirty="0"/>
          </a:p>
          <a:p>
            <a:r>
              <a:rPr lang="en-US" sz="2400" dirty="0"/>
              <a:t>From a user’s perspective, entering dates can be tricky as well: you probably have wondered at some point in time when entering a date into a web form, what format to enter it in, whether the day comes before the month, whether the month should be entered as an abbreviation or a number, and so on.</a:t>
            </a:r>
          </a:p>
          <a:p>
            <a:endParaRPr lang="en-US" sz="2400" dirty="0"/>
          </a:p>
        </p:txBody>
      </p:sp>
    </p:spTree>
    <p:extLst>
      <p:ext uri="{BB962C8B-B14F-4D97-AF65-F5344CB8AC3E}">
        <p14:creationId xmlns:p14="http://schemas.microsoft.com/office/powerpoint/2010/main" val="197549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HTML5 Date and Time Controls</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3" name="Picture 2"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b="53027"/>
          <a:stretch/>
        </p:blipFill>
        <p:spPr>
          <a:xfrm>
            <a:off x="228600" y="1295400"/>
            <a:ext cx="8388537" cy="5105401"/>
          </a:xfrm>
          <a:prstGeom prst="rect">
            <a:avLst/>
          </a:prstGeom>
        </p:spPr>
      </p:pic>
    </p:spTree>
    <p:extLst>
      <p:ext uri="{BB962C8B-B14F-4D97-AF65-F5344CB8AC3E}">
        <p14:creationId xmlns:p14="http://schemas.microsoft.com/office/powerpoint/2010/main" val="72616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HTML Tables</a:t>
            </a:r>
          </a:p>
        </p:txBody>
      </p:sp>
      <p:sp>
        <p:nvSpPr>
          <p:cNvPr id="4" name="Content Placeholder 3"/>
          <p:cNvSpPr>
            <a:spLocks noGrp="1"/>
          </p:cNvSpPr>
          <p:nvPr>
            <p:ph sz="quarter" idx="13"/>
          </p:nvPr>
        </p:nvSpPr>
        <p:spPr/>
        <p:txBody>
          <a:bodyPr>
            <a:normAutofit lnSpcReduction="10000"/>
          </a:bodyPr>
          <a:lstStyle/>
          <a:p>
            <a:r>
              <a:rPr lang="en-CA" dirty="0"/>
              <a:t>Example usages</a:t>
            </a:r>
          </a:p>
        </p:txBody>
      </p:sp>
      <p:sp>
        <p:nvSpPr>
          <p:cNvPr id="5" name="Content Placeholder 4"/>
          <p:cNvSpPr>
            <a:spLocks noGrp="1"/>
          </p:cNvSpPr>
          <p:nvPr>
            <p:ph idx="1"/>
          </p:nvPr>
        </p:nvSpPr>
        <p:spPr/>
        <p:txBody>
          <a:bodyPr/>
          <a:lstStyle/>
          <a:p>
            <a:endParaRPr lang="en-CA"/>
          </a:p>
        </p:txBody>
      </p:sp>
      <p:pic>
        <p:nvPicPr>
          <p:cNvPr id="6" name="Picture 2"/>
          <p:cNvPicPr>
            <a:picLocks noChangeAspect="1" noChangeArrowheads="1"/>
          </p:cNvPicPr>
          <p:nvPr/>
        </p:nvPicPr>
        <p:blipFill>
          <a:blip r:embed="rId2" cstate="print"/>
          <a:srcRect/>
          <a:stretch>
            <a:fillRect/>
          </a:stretch>
        </p:blipFill>
        <p:spPr bwMode="auto">
          <a:xfrm>
            <a:off x="685800" y="1143000"/>
            <a:ext cx="7315199" cy="5264683"/>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HTML5 Date and Time Controls</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4071504027.eps.png"/>
          <p:cNvPicPr>
            <a:picLocks noChangeAspect="1"/>
          </p:cNvPicPr>
          <p:nvPr/>
        </p:nvPicPr>
        <p:blipFill rotWithShape="1">
          <a:blip r:embed="rId2" cstate="print">
            <a:extLst>
              <a:ext uri="{28A0092B-C50C-407E-A947-70E740481C1C}">
                <a14:useLocalDpi xmlns:a14="http://schemas.microsoft.com/office/drawing/2010/main" val="0"/>
              </a:ext>
            </a:extLst>
          </a:blip>
          <a:srcRect t="46861"/>
          <a:stretch/>
        </p:blipFill>
        <p:spPr>
          <a:xfrm>
            <a:off x="609600" y="1371599"/>
            <a:ext cx="7391400" cy="5089119"/>
          </a:xfrm>
          <a:prstGeom prst="rect">
            <a:avLst/>
          </a:prstGeom>
        </p:spPr>
      </p:pic>
    </p:spTree>
    <p:extLst>
      <p:ext uri="{BB962C8B-B14F-4D97-AF65-F5344CB8AC3E}">
        <p14:creationId xmlns:p14="http://schemas.microsoft.com/office/powerpoint/2010/main" val="3172078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Controls</a:t>
            </a:r>
          </a:p>
        </p:txBody>
      </p:sp>
      <p:graphicFrame>
        <p:nvGraphicFramePr>
          <p:cNvPr id="5" name="Content Placeholder 4"/>
          <p:cNvGraphicFramePr>
            <a:graphicFrameLocks noGrp="1"/>
          </p:cNvGraphicFramePr>
          <p:nvPr>
            <p:ph sz="quarter" idx="13"/>
          </p:nvPr>
        </p:nvGraphicFramePr>
        <p:xfrm>
          <a:off x="990600" y="1219202"/>
          <a:ext cx="7162800" cy="4626424"/>
        </p:xfrm>
        <a:graphic>
          <a:graphicData uri="http://schemas.openxmlformats.org/drawingml/2006/table">
            <a:tbl>
              <a:tblPr firstRow="1" firstCol="1">
                <a:tableStyleId>{5C22544A-7EE6-4342-B048-85BDC9FD1C3A}</a:tableStyleId>
              </a:tblPr>
              <a:tblGrid>
                <a:gridCol w="1209465">
                  <a:extLst>
                    <a:ext uri="{9D8B030D-6E8A-4147-A177-3AD203B41FA5}">
                      <a16:colId xmlns:a16="http://schemas.microsoft.com/office/drawing/2014/main" val="20000"/>
                    </a:ext>
                  </a:extLst>
                </a:gridCol>
                <a:gridCol w="5953335">
                  <a:extLst>
                    <a:ext uri="{9D8B030D-6E8A-4147-A177-3AD203B41FA5}">
                      <a16:colId xmlns:a16="http://schemas.microsoft.com/office/drawing/2014/main" val="20001"/>
                    </a:ext>
                  </a:extLst>
                </a:gridCol>
              </a:tblGrid>
              <a:tr h="380998">
                <a:tc>
                  <a:txBody>
                    <a:bodyPr/>
                    <a:lstStyle/>
                    <a:p>
                      <a:pPr>
                        <a:lnSpc>
                          <a:spcPts val="1600"/>
                        </a:lnSpc>
                        <a:spcAft>
                          <a:spcPts val="1400"/>
                        </a:spcAft>
                      </a:pPr>
                      <a:r>
                        <a:rPr lang="en-US" sz="1400" dirty="0"/>
                        <a:t>Type</a:t>
                      </a:r>
                      <a:endParaRPr lang="en-CA" sz="1400" dirty="0">
                        <a:solidFill>
                          <a:srgbClr val="1F497D"/>
                        </a:solidFill>
                        <a:latin typeface="Calibri"/>
                        <a:ea typeface="Calibri"/>
                        <a:cs typeface="Times New Roman"/>
                      </a:endParaRPr>
                    </a:p>
                  </a:txBody>
                  <a:tcPr marL="9352" marR="9352" marT="0" marB="0"/>
                </a:tc>
                <a:tc>
                  <a:txBody>
                    <a:bodyPr/>
                    <a:lstStyle/>
                    <a:p>
                      <a:pPr>
                        <a:lnSpc>
                          <a:spcPts val="1600"/>
                        </a:lnSpc>
                        <a:spcAft>
                          <a:spcPts val="1400"/>
                        </a:spcAft>
                      </a:pPr>
                      <a:r>
                        <a:rPr lang="en-US" sz="1400" dirty="0"/>
                        <a:t>Description</a:t>
                      </a:r>
                      <a:endParaRPr lang="en-CA" sz="1400" dirty="0">
                        <a:solidFill>
                          <a:srgbClr val="1F497D"/>
                        </a:solidFill>
                        <a:latin typeface="Calibri"/>
                        <a:ea typeface="Calibri"/>
                        <a:cs typeface="Times New Roman"/>
                      </a:endParaRPr>
                    </a:p>
                  </a:txBody>
                  <a:tcPr marL="9352" marR="9352" marT="0" marB="0"/>
                </a:tc>
                <a:extLst>
                  <a:ext uri="{0D108BD9-81ED-4DB2-BD59-A6C34878D82A}">
                    <a16:rowId xmlns:a16="http://schemas.microsoft.com/office/drawing/2014/main" val="10000"/>
                  </a:ext>
                </a:extLst>
              </a:tr>
              <a:tr h="707571">
                <a:tc>
                  <a:txBody>
                    <a:bodyPr/>
                    <a:lstStyle/>
                    <a:p>
                      <a:pPr>
                        <a:lnSpc>
                          <a:spcPts val="1600"/>
                        </a:lnSpc>
                        <a:spcBef>
                          <a:spcPts val="700"/>
                        </a:spcBef>
                        <a:spcAft>
                          <a:spcPts val="700"/>
                        </a:spcAft>
                      </a:pPr>
                      <a:r>
                        <a:rPr lang="en-US" sz="1200" dirty="0"/>
                        <a:t>date</a:t>
                      </a:r>
                      <a:endParaRPr lang="en-CA" sz="1200" b="1" dirty="0">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general date input control. The format for the date is "</a:t>
                      </a:r>
                      <a:r>
                        <a:rPr lang="en-US" sz="1200" dirty="0" err="1"/>
                        <a:t>yyyy</a:t>
                      </a:r>
                      <a:r>
                        <a:rPr lang="en-US" sz="1200" dirty="0"/>
                        <a:t>-mm-</a:t>
                      </a:r>
                      <a:r>
                        <a:rPr lang="en-US" sz="1200" dirty="0" err="1"/>
                        <a:t>dd</a:t>
                      </a:r>
                      <a:r>
                        <a:rPr lang="en-US" sz="1200" dirty="0"/>
                        <a:t>".</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1"/>
                  </a:ext>
                </a:extLst>
              </a:tr>
              <a:tr h="707571">
                <a:tc>
                  <a:txBody>
                    <a:bodyPr/>
                    <a:lstStyle/>
                    <a:p>
                      <a:pPr>
                        <a:lnSpc>
                          <a:spcPts val="1600"/>
                        </a:lnSpc>
                        <a:spcBef>
                          <a:spcPts val="700"/>
                        </a:spcBef>
                        <a:spcAft>
                          <a:spcPts val="700"/>
                        </a:spcAft>
                      </a:pPr>
                      <a:r>
                        <a:rPr lang="en-US" sz="1200" dirty="0"/>
                        <a:t>time</a:t>
                      </a:r>
                      <a:endParaRPr lang="en-CA" sz="1200" b="1" dirty="0">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time input control. The format for the time is "HH:MM:SS", for </a:t>
                      </a:r>
                      <a:r>
                        <a:rPr lang="en-US" sz="1200" dirty="0" err="1"/>
                        <a:t>hours:minutes:seconds</a:t>
                      </a:r>
                      <a:r>
                        <a:rPr lang="en-US" sz="1200" dirty="0"/>
                        <a:t>.</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2"/>
                  </a:ext>
                </a:extLst>
              </a:tr>
              <a:tr h="707571">
                <a:tc>
                  <a:txBody>
                    <a:bodyPr/>
                    <a:lstStyle/>
                    <a:p>
                      <a:pPr>
                        <a:lnSpc>
                          <a:spcPts val="1600"/>
                        </a:lnSpc>
                        <a:spcBef>
                          <a:spcPts val="700"/>
                        </a:spcBef>
                        <a:spcAft>
                          <a:spcPts val="700"/>
                        </a:spcAft>
                      </a:pPr>
                      <a:r>
                        <a:rPr lang="en-US" sz="1200"/>
                        <a:t>datetime</a:t>
                      </a:r>
                      <a:endParaRPr lang="en-CA" sz="1200" b="1">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control in which the user can enter a date and time.</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3"/>
                  </a:ext>
                </a:extLst>
              </a:tr>
              <a:tr h="707571">
                <a:tc>
                  <a:txBody>
                    <a:bodyPr/>
                    <a:lstStyle/>
                    <a:p>
                      <a:pPr>
                        <a:lnSpc>
                          <a:spcPts val="1600"/>
                        </a:lnSpc>
                        <a:spcBef>
                          <a:spcPts val="700"/>
                        </a:spcBef>
                        <a:spcAft>
                          <a:spcPts val="700"/>
                        </a:spcAft>
                      </a:pPr>
                      <a:r>
                        <a:rPr lang="en-US" sz="1200"/>
                        <a:t>datetime-local</a:t>
                      </a:r>
                      <a:endParaRPr lang="en-CA" sz="1200" b="1">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control in which the user can enter a date and time without specifying a time zone.</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4"/>
                  </a:ext>
                </a:extLst>
              </a:tr>
              <a:tr h="707571">
                <a:tc>
                  <a:txBody>
                    <a:bodyPr/>
                    <a:lstStyle/>
                    <a:p>
                      <a:pPr>
                        <a:lnSpc>
                          <a:spcPts val="1600"/>
                        </a:lnSpc>
                        <a:spcBef>
                          <a:spcPts val="700"/>
                        </a:spcBef>
                        <a:spcAft>
                          <a:spcPts val="700"/>
                        </a:spcAft>
                      </a:pPr>
                      <a:r>
                        <a:rPr lang="en-US" sz="1200"/>
                        <a:t>month</a:t>
                      </a:r>
                      <a:endParaRPr lang="en-CA" sz="1200" b="1">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control in which the user can enter a month in a year. The format is "</a:t>
                      </a:r>
                      <a:r>
                        <a:rPr lang="en-US" sz="1200" dirty="0" err="1"/>
                        <a:t>yyyy</a:t>
                      </a:r>
                      <a:r>
                        <a:rPr lang="en-US" sz="1200" dirty="0"/>
                        <a:t>-mm".</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5"/>
                  </a:ext>
                </a:extLst>
              </a:tr>
              <a:tr h="707571">
                <a:tc>
                  <a:txBody>
                    <a:bodyPr/>
                    <a:lstStyle/>
                    <a:p>
                      <a:pPr>
                        <a:lnSpc>
                          <a:spcPts val="1600"/>
                        </a:lnSpc>
                        <a:spcBef>
                          <a:spcPts val="700"/>
                        </a:spcBef>
                        <a:spcAft>
                          <a:spcPts val="700"/>
                        </a:spcAft>
                      </a:pPr>
                      <a:r>
                        <a:rPr lang="en-US" sz="1200"/>
                        <a:t>week</a:t>
                      </a:r>
                      <a:endParaRPr lang="en-CA" sz="1200" b="1">
                        <a:latin typeface="Calibri"/>
                        <a:ea typeface="Times New Roman"/>
                        <a:cs typeface="Times New Roman"/>
                      </a:endParaRPr>
                    </a:p>
                  </a:txBody>
                  <a:tcPr marL="9352" marR="9352" marT="0" marB="0"/>
                </a:tc>
                <a:tc>
                  <a:txBody>
                    <a:bodyPr/>
                    <a:lstStyle/>
                    <a:p>
                      <a:pPr>
                        <a:lnSpc>
                          <a:spcPts val="1600"/>
                        </a:lnSpc>
                        <a:spcBef>
                          <a:spcPts val="700"/>
                        </a:spcBef>
                        <a:spcAft>
                          <a:spcPts val="700"/>
                        </a:spcAft>
                      </a:pPr>
                      <a:r>
                        <a:rPr lang="en-US" sz="1200" dirty="0"/>
                        <a:t>Creates a control in which the user can specify a week in a year. The format is "</a:t>
                      </a:r>
                      <a:r>
                        <a:rPr lang="en-US" sz="1200" dirty="0" err="1"/>
                        <a:t>yyyy</a:t>
                      </a:r>
                      <a:r>
                        <a:rPr lang="en-US" sz="1200" dirty="0"/>
                        <a:t>-W</a:t>
                      </a:r>
                      <a:r>
                        <a:rPr lang="en-CA" sz="1200" dirty="0"/>
                        <a:t>##</a:t>
                      </a:r>
                      <a:r>
                        <a:rPr lang="en-US" sz="1200" dirty="0"/>
                        <a:t>".</a:t>
                      </a:r>
                      <a:endParaRPr lang="en-CA" sz="1200" dirty="0">
                        <a:latin typeface="Calibri"/>
                        <a:ea typeface="Times New Roman"/>
                        <a:cs typeface="Times New Roman"/>
                      </a:endParaRPr>
                    </a:p>
                  </a:txBody>
                  <a:tcPr marL="9352" marR="9352"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97356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Controls</a:t>
            </a:r>
          </a:p>
        </p:txBody>
      </p:sp>
      <p:sp>
        <p:nvSpPr>
          <p:cNvPr id="3" name="Content Placeholder 2"/>
          <p:cNvSpPr>
            <a:spLocks noGrp="1"/>
          </p:cNvSpPr>
          <p:nvPr>
            <p:ph idx="1"/>
          </p:nvPr>
        </p:nvSpPr>
        <p:spPr/>
        <p:txBody>
          <a:bodyPr/>
          <a:lstStyle/>
          <a:p>
            <a:pPr marL="342900" indent="-342900">
              <a:buFont typeface="Arial"/>
              <a:buChar char="•"/>
            </a:pPr>
            <a:r>
              <a:rPr lang="en-US" dirty="0"/>
              <a:t>The &lt;progress&gt; and &lt;meter&gt; elements can be used to provide feedback to users,</a:t>
            </a:r>
          </a:p>
          <a:p>
            <a:pPr marL="804863" lvl="1" indent="-342900">
              <a:buFont typeface="Arial"/>
              <a:buChar char="•"/>
            </a:pPr>
            <a:r>
              <a:rPr lang="en-US" dirty="0"/>
              <a:t>but requires JavaScript to function dynamically.</a:t>
            </a:r>
          </a:p>
          <a:p>
            <a:pPr marL="342900" indent="-342900">
              <a:buFont typeface="Arial"/>
              <a:buChar char="•"/>
            </a:pPr>
            <a:r>
              <a:rPr lang="en-US" dirty="0"/>
              <a:t>The &lt;output&gt; element can be used to hold the output from a calculation.</a:t>
            </a:r>
          </a:p>
          <a:p>
            <a:pPr marL="342900" indent="-342900">
              <a:buFont typeface="Arial"/>
              <a:buChar char="•"/>
            </a:pPr>
            <a:r>
              <a:rPr lang="en-US" dirty="0"/>
              <a:t>The &lt;</a:t>
            </a:r>
            <a:r>
              <a:rPr lang="en-US" dirty="0" err="1"/>
              <a:t>keygen</a:t>
            </a:r>
            <a:r>
              <a:rPr lang="en-US" dirty="0"/>
              <a:t>&gt; element can be used to hold a private key for public-key encryption</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You mean there’s more</a:t>
            </a:r>
          </a:p>
        </p:txBody>
      </p:sp>
    </p:spTree>
    <p:extLst>
      <p:ext uri="{BB962C8B-B14F-4D97-AF65-F5344CB8AC3E}">
        <p14:creationId xmlns:p14="http://schemas.microsoft.com/office/powerpoint/2010/main" val="1740642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Table and form </a:t>
            </a:r>
            <a:r>
              <a:rPr lang="en-US" dirty="0">
                <a:solidFill>
                  <a:schemeClr val="tx2"/>
                </a:solidFill>
              </a:rPr>
              <a:t>accessibility</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6</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r>
              <a:rPr lang="en-US" b="1" dirty="0"/>
              <a:t> </a:t>
            </a:r>
            <a:r>
              <a:rPr lang="en-US" dirty="0"/>
              <a:t>Accessibility</a:t>
            </a:r>
          </a:p>
        </p:txBody>
      </p:sp>
      <p:sp>
        <p:nvSpPr>
          <p:cNvPr id="3" name="Content Placeholder 2"/>
          <p:cNvSpPr>
            <a:spLocks noGrp="1"/>
          </p:cNvSpPr>
          <p:nvPr>
            <p:ph idx="1"/>
          </p:nvPr>
        </p:nvSpPr>
        <p:spPr>
          <a:xfrm>
            <a:off x="914400" y="1646237"/>
            <a:ext cx="7239000" cy="4525963"/>
          </a:xfrm>
        </p:spPr>
        <p:txBody>
          <a:bodyPr>
            <a:normAutofit/>
          </a:bodyPr>
          <a:lstStyle/>
          <a:p>
            <a:r>
              <a:rPr lang="en-US" dirty="0"/>
              <a:t>Not all web users are able to view the content on web pages in the same manner. </a:t>
            </a:r>
          </a:p>
          <a:p>
            <a:r>
              <a:rPr lang="en-US" dirty="0"/>
              <a:t>The term </a:t>
            </a:r>
            <a:r>
              <a:rPr lang="en-US" b="1" dirty="0"/>
              <a:t>web accessibility </a:t>
            </a:r>
            <a:r>
              <a:rPr lang="en-US" dirty="0"/>
              <a:t>refers to the assistive technologies, various features of HTML that work with those technologies, and different coding and design practices that can make a site more usable for people with visual, mobility, auditory, and cognitive disabilities.</a:t>
            </a:r>
          </a:p>
          <a:p>
            <a:r>
              <a:rPr lang="en-US" dirty="0"/>
              <a:t>In order to improve the accessibility of websites, the W3C created the </a:t>
            </a:r>
            <a:r>
              <a:rPr lang="en-US" b="1" dirty="0"/>
              <a:t>Web Accessibility Initiative (WAI)</a:t>
            </a:r>
          </a:p>
          <a:p>
            <a:pPr marL="342900" indent="-342900">
              <a:buFont typeface="Arial"/>
              <a:buChar char="•"/>
            </a:pPr>
            <a:r>
              <a:rPr lang="en-US" dirty="0">
                <a:hlinkClick r:id="rId2"/>
              </a:rPr>
              <a:t>Web Content Accessibility Guidelines</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87933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Web Content Accessibility Guidelines</a:t>
            </a:r>
          </a:p>
        </p:txBody>
      </p:sp>
      <p:sp>
        <p:nvSpPr>
          <p:cNvPr id="5" name="Content Placeholder 4"/>
          <p:cNvSpPr>
            <a:spLocks noGrp="1"/>
          </p:cNvSpPr>
          <p:nvPr>
            <p:ph idx="1"/>
          </p:nvPr>
        </p:nvSpPr>
        <p:spPr/>
        <p:txBody>
          <a:bodyPr>
            <a:normAutofit/>
          </a:bodyPr>
          <a:lstStyle/>
          <a:p>
            <a:pPr marL="342900" indent="-342900">
              <a:buFont typeface="Arial"/>
              <a:buChar char="•"/>
            </a:pPr>
            <a:r>
              <a:rPr lang="en-US" dirty="0"/>
              <a:t>Provide text alternatives for any </a:t>
            </a:r>
            <a:r>
              <a:rPr lang="en-US" dirty="0" err="1"/>
              <a:t>nontext</a:t>
            </a:r>
            <a:r>
              <a:rPr lang="en-US" dirty="0"/>
              <a:t> content so that it can be changed into other forms people need, such as large print, braille, speech, symbols, or simpler language.</a:t>
            </a:r>
          </a:p>
          <a:p>
            <a:pPr marL="342900" indent="-342900">
              <a:buFont typeface="Arial"/>
              <a:buChar char="•"/>
            </a:pPr>
            <a:r>
              <a:rPr lang="en-US" dirty="0"/>
              <a:t>Create content that can be presented in different ways (for example simpler layout) without losing information or structure.</a:t>
            </a:r>
          </a:p>
          <a:p>
            <a:pPr marL="342900" indent="-342900">
              <a:buFont typeface="Arial"/>
              <a:buChar char="•"/>
            </a:pPr>
            <a:r>
              <a:rPr lang="en-US" dirty="0"/>
              <a:t>Make all functionality available from a keyboard.</a:t>
            </a:r>
          </a:p>
          <a:p>
            <a:pPr marL="342900" indent="-342900">
              <a:buFont typeface="Arial"/>
              <a:buChar char="•"/>
            </a:pPr>
            <a:r>
              <a:rPr lang="en-US" dirty="0"/>
              <a:t>Provide ways to help users navigate, find content, and determine where they are.</a:t>
            </a:r>
          </a:p>
        </p:txBody>
      </p:sp>
    </p:spTree>
    <p:extLst>
      <p:ext uri="{BB962C8B-B14F-4D97-AF65-F5344CB8AC3E}">
        <p14:creationId xmlns:p14="http://schemas.microsoft.com/office/powerpoint/2010/main" val="2886444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Accessible Tables</a:t>
            </a:r>
          </a:p>
        </p:txBody>
      </p:sp>
      <p:sp>
        <p:nvSpPr>
          <p:cNvPr id="5" name="Content Placeholder 4"/>
          <p:cNvSpPr>
            <a:spLocks noGrp="1"/>
          </p:cNvSpPr>
          <p:nvPr>
            <p:ph idx="1"/>
          </p:nvPr>
        </p:nvSpPr>
        <p:spPr/>
        <p:txBody>
          <a:bodyPr>
            <a:normAutofit/>
          </a:bodyPr>
          <a:lstStyle/>
          <a:p>
            <a:pPr marL="457200" indent="-457200">
              <a:buFont typeface="+mj-lt"/>
              <a:buAutoNum type="arabicPeriod"/>
            </a:pPr>
            <a:r>
              <a:rPr lang="en-US" dirty="0"/>
              <a:t>Describe the table’s content using the &lt;caption&gt; element</a:t>
            </a:r>
          </a:p>
          <a:p>
            <a:pPr marL="457200" indent="-457200">
              <a:buFont typeface="+mj-lt"/>
              <a:buAutoNum type="arabicPeriod"/>
            </a:pPr>
            <a:r>
              <a:rPr lang="en-US" dirty="0"/>
              <a:t>Connect the cells with a textual description in the header</a:t>
            </a:r>
          </a:p>
          <a:p>
            <a:pPr marL="457200" indent="-457200">
              <a:buFont typeface="+mj-lt"/>
              <a:buAutoNum type="arabicPeriod"/>
            </a:pPr>
            <a:endParaRPr lang="en-US" dirty="0"/>
          </a:p>
        </p:txBody>
      </p:sp>
      <p:pic>
        <p:nvPicPr>
          <p:cNvPr id="3" name="Picture 2" descr="Screen Shot 2014-02-04 at 11.07.18 PM.png"/>
          <p:cNvPicPr>
            <a:picLocks noChangeAspect="1"/>
          </p:cNvPicPr>
          <p:nvPr/>
        </p:nvPicPr>
        <p:blipFill rotWithShape="1">
          <a:blip r:embed="rId2" cstate="print">
            <a:extLst>
              <a:ext uri="{28A0092B-C50C-407E-A947-70E740481C1C}">
                <a14:useLocalDpi xmlns:a14="http://schemas.microsoft.com/office/drawing/2010/main" val="0"/>
              </a:ext>
            </a:extLst>
          </a:blip>
          <a:srcRect b="31790"/>
          <a:stretch/>
        </p:blipFill>
        <p:spPr>
          <a:xfrm>
            <a:off x="990600" y="3352800"/>
            <a:ext cx="7315200" cy="3016889"/>
          </a:xfrm>
          <a:prstGeom prst="rect">
            <a:avLst/>
          </a:prstGeom>
        </p:spPr>
      </p:pic>
    </p:spTree>
    <p:extLst>
      <p:ext uri="{BB962C8B-B14F-4D97-AF65-F5344CB8AC3E}">
        <p14:creationId xmlns:p14="http://schemas.microsoft.com/office/powerpoint/2010/main" val="3312440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Accessible Forms</a:t>
            </a:r>
          </a:p>
        </p:txBody>
      </p:sp>
      <p:sp>
        <p:nvSpPr>
          <p:cNvPr id="5" name="Content Placeholder 4"/>
          <p:cNvSpPr>
            <a:spLocks noGrp="1"/>
          </p:cNvSpPr>
          <p:nvPr>
            <p:ph idx="1"/>
          </p:nvPr>
        </p:nvSpPr>
        <p:spPr/>
        <p:txBody>
          <a:bodyPr>
            <a:normAutofit/>
          </a:bodyPr>
          <a:lstStyle/>
          <a:p>
            <a:r>
              <a:rPr lang="en-US" dirty="0"/>
              <a:t>Recall the &lt;</a:t>
            </a:r>
            <a:r>
              <a:rPr lang="en-US" dirty="0" err="1"/>
              <a:t>fieldset</a:t>
            </a:r>
            <a:r>
              <a:rPr lang="en-US" dirty="0"/>
              <a:t>&gt;, &lt;legend&gt;, and &lt;label&gt; elements.</a:t>
            </a:r>
          </a:p>
          <a:p>
            <a:r>
              <a:rPr lang="en-US" dirty="0"/>
              <a:t>Each &lt;label&gt; element should be associated with a single input element.</a:t>
            </a:r>
          </a:p>
        </p:txBody>
      </p:sp>
      <p:pic>
        <p:nvPicPr>
          <p:cNvPr id="4" name="Picture 3" descr="4071504028.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200400"/>
            <a:ext cx="5334000" cy="2936631"/>
          </a:xfrm>
          <a:prstGeom prst="rect">
            <a:avLst/>
          </a:prstGeom>
        </p:spPr>
      </p:pic>
    </p:spTree>
    <p:extLst>
      <p:ext uri="{BB962C8B-B14F-4D97-AF65-F5344CB8AC3E}">
        <p14:creationId xmlns:p14="http://schemas.microsoft.com/office/powerpoint/2010/main" val="381813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Microformats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6</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Microformats</a:t>
            </a:r>
            <a:endParaRPr lang="en-US" dirty="0"/>
          </a:p>
        </p:txBody>
      </p:sp>
      <p:sp>
        <p:nvSpPr>
          <p:cNvPr id="3" name="Content Placeholder 2"/>
          <p:cNvSpPr>
            <a:spLocks noGrp="1"/>
          </p:cNvSpPr>
          <p:nvPr>
            <p:ph idx="1"/>
          </p:nvPr>
        </p:nvSpPr>
        <p:spPr/>
        <p:txBody>
          <a:bodyPr/>
          <a:lstStyle/>
          <a:p>
            <a:r>
              <a:rPr lang="en-US" dirty="0"/>
              <a:t>A </a:t>
            </a:r>
            <a:r>
              <a:rPr lang="en-US" b="1" dirty="0" err="1"/>
              <a:t>microformat</a:t>
            </a:r>
            <a:r>
              <a:rPr lang="en-US" b="1" dirty="0"/>
              <a:t> </a:t>
            </a:r>
            <a:r>
              <a:rPr lang="en-US" dirty="0"/>
              <a:t>is a small pattern of HTML markup and attributes to represent common blocks of information such as people, events, and news stories so that the information in them can be extracted and indexed by software agents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87442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Tables Basics	</a:t>
            </a:r>
          </a:p>
        </p:txBody>
      </p:sp>
      <p:sp>
        <p:nvSpPr>
          <p:cNvPr id="3" name="Content Placeholder 2"/>
          <p:cNvSpPr>
            <a:spLocks noGrp="1"/>
          </p:cNvSpPr>
          <p:nvPr>
            <p:ph idx="1"/>
          </p:nvPr>
        </p:nvSpPr>
        <p:spPr/>
        <p:txBody>
          <a:bodyPr>
            <a:normAutofit/>
          </a:bodyPr>
          <a:lstStyle/>
          <a:p>
            <a:pPr indent="457200">
              <a:buFont typeface="Arial" pitchFamily="34" charset="0"/>
              <a:buChar char="•"/>
            </a:pPr>
            <a:r>
              <a:rPr lang="en-CA" dirty="0"/>
              <a:t>an HTML </a:t>
            </a:r>
            <a:r>
              <a:rPr lang="en-CA" b="1" dirty="0"/>
              <a:t>&lt;table&gt; </a:t>
            </a:r>
            <a:r>
              <a:rPr lang="en-CA" dirty="0"/>
              <a:t>contains any number of rows (</a:t>
            </a:r>
            <a:r>
              <a:rPr lang="en-CA" b="1" dirty="0"/>
              <a:t>&lt;</a:t>
            </a:r>
            <a:r>
              <a:rPr lang="en-CA" b="1" dirty="0" err="1"/>
              <a:t>tr</a:t>
            </a:r>
            <a:r>
              <a:rPr lang="en-CA" b="1" dirty="0"/>
              <a:t>&gt;</a:t>
            </a:r>
            <a:r>
              <a:rPr lang="en-CA" dirty="0"/>
              <a:t>)</a:t>
            </a:r>
          </a:p>
          <a:p>
            <a:pPr indent="457200">
              <a:buFont typeface="Arial" pitchFamily="34" charset="0"/>
              <a:buChar char="•"/>
            </a:pPr>
            <a:r>
              <a:rPr lang="en-CA" dirty="0"/>
              <a:t>each row contains any number of table data cells (</a:t>
            </a:r>
            <a:r>
              <a:rPr lang="en-CA" b="1" dirty="0"/>
              <a:t>&lt;td&gt;</a:t>
            </a:r>
            <a:r>
              <a:rPr lang="en-CA" dirty="0"/>
              <a:t>)</a:t>
            </a:r>
          </a:p>
          <a:p>
            <a:pPr indent="457200">
              <a:buFont typeface="Arial" pitchFamily="34" charset="0"/>
              <a:buChar char="•"/>
            </a:pPr>
            <a:r>
              <a:rPr lang="en-CA" dirty="0"/>
              <a:t>Content goes inside of </a:t>
            </a:r>
            <a:r>
              <a:rPr lang="en-CA" b="1" dirty="0"/>
              <a:t>&lt;td&gt;&lt;/td&gt; </a:t>
            </a:r>
            <a:r>
              <a:rPr lang="en-CA" dirty="0"/>
              <a:t>tags</a:t>
            </a:r>
          </a:p>
          <a:p>
            <a:r>
              <a:rPr lang="en-CA" dirty="0">
                <a:solidFill>
                  <a:srgbClr val="C00000"/>
                </a:solidFill>
              </a:rPr>
              <a:t>&lt;table&gt;</a:t>
            </a:r>
            <a:br>
              <a:rPr lang="en-CA" dirty="0">
                <a:solidFill>
                  <a:srgbClr val="C00000"/>
                </a:solidFill>
              </a:rPr>
            </a:br>
            <a:r>
              <a:rPr lang="en-CA" dirty="0">
                <a:solidFill>
                  <a:srgbClr val="C00000"/>
                </a:solidFill>
              </a:rPr>
              <a:t>	&lt;</a:t>
            </a:r>
            <a:r>
              <a:rPr lang="en-CA" dirty="0" err="1">
                <a:solidFill>
                  <a:srgbClr val="C00000"/>
                </a:solidFill>
              </a:rPr>
              <a:t>tr</a:t>
            </a:r>
            <a:r>
              <a:rPr lang="en-CA" dirty="0">
                <a:solidFill>
                  <a:srgbClr val="C00000"/>
                </a:solidFill>
              </a:rPr>
              <a:t>&gt;</a:t>
            </a:r>
            <a:br>
              <a:rPr lang="en-CA" dirty="0">
                <a:solidFill>
                  <a:srgbClr val="C00000"/>
                </a:solidFill>
              </a:rPr>
            </a:br>
            <a:r>
              <a:rPr lang="en-CA" dirty="0">
                <a:solidFill>
                  <a:srgbClr val="C00000"/>
                </a:solidFill>
              </a:rPr>
              <a:t>		&lt;td&gt;</a:t>
            </a:r>
            <a:r>
              <a:rPr lang="en-CA" dirty="0">
                <a:solidFill>
                  <a:srgbClr val="00B0F0"/>
                </a:solidFill>
              </a:rPr>
              <a:t>The Death of Marat</a:t>
            </a:r>
            <a:r>
              <a:rPr lang="en-CA" dirty="0">
                <a:solidFill>
                  <a:srgbClr val="C00000"/>
                </a:solidFill>
              </a:rPr>
              <a:t>&lt;/td&gt;</a:t>
            </a:r>
            <a:br>
              <a:rPr lang="en-CA" dirty="0">
                <a:solidFill>
                  <a:srgbClr val="C00000"/>
                </a:solidFill>
              </a:rPr>
            </a:br>
            <a:r>
              <a:rPr lang="en-CA" dirty="0">
                <a:solidFill>
                  <a:srgbClr val="C00000"/>
                </a:solidFill>
              </a:rPr>
              <a:t>	&lt;/</a:t>
            </a:r>
            <a:r>
              <a:rPr lang="en-CA" dirty="0" err="1">
                <a:solidFill>
                  <a:srgbClr val="C00000"/>
                </a:solidFill>
              </a:rPr>
              <a:t>tr</a:t>
            </a:r>
            <a:r>
              <a:rPr lang="en-CA" dirty="0">
                <a:solidFill>
                  <a:srgbClr val="C00000"/>
                </a:solidFill>
              </a:rPr>
              <a:t>&gt;</a:t>
            </a:r>
            <a:br>
              <a:rPr lang="en-CA" dirty="0">
                <a:solidFill>
                  <a:srgbClr val="C00000"/>
                </a:solidFill>
              </a:rPr>
            </a:br>
            <a:r>
              <a:rPr lang="en-CA" dirty="0">
                <a:solidFill>
                  <a:srgbClr val="C00000"/>
                </a:solidFill>
              </a:rPr>
              <a:t>&lt;/table&gt;</a:t>
            </a:r>
          </a:p>
          <a:p>
            <a:endParaRPr lang="en-CA" dirty="0"/>
          </a:p>
        </p:txBody>
      </p:sp>
      <p:sp>
        <p:nvSpPr>
          <p:cNvPr id="4" name="Content Placeholder 3"/>
          <p:cNvSpPr>
            <a:spLocks noGrp="1"/>
          </p:cNvSpPr>
          <p:nvPr>
            <p:ph sz="quarter" idx="13"/>
          </p:nvPr>
        </p:nvSpPr>
        <p:spPr/>
        <p:txBody>
          <a:bodyPr>
            <a:normAutofit lnSpcReduction="10000"/>
          </a:bodyPr>
          <a:lstStyle/>
          <a:p>
            <a:r>
              <a:rPr lang="en-CA" dirty="0"/>
              <a:t>Rows and cells</a:t>
            </a:r>
          </a:p>
        </p:txBody>
      </p:sp>
      <p:sp>
        <p:nvSpPr>
          <p:cNvPr id="5" name="Right Arrow 4"/>
          <p:cNvSpPr/>
          <p:nvPr/>
        </p:nvSpPr>
        <p:spPr>
          <a:xfrm rot="13223472">
            <a:off x="5429777" y="5073889"/>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5867400" y="5181600"/>
            <a:ext cx="908582" cy="369332"/>
          </a:xfrm>
          <a:prstGeom prst="rect">
            <a:avLst/>
          </a:prstGeom>
          <a:noFill/>
        </p:spPr>
        <p:txBody>
          <a:bodyPr wrap="none" rtlCol="0">
            <a:spAutoFit/>
          </a:bodyPr>
          <a:lstStyle/>
          <a:p>
            <a:r>
              <a:rPr lang="en-CA" dirty="0"/>
              <a:t>content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Microformat</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5" name="Content Placeholder 4" descr="407150402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737" b="-11737"/>
          <a:stretch>
            <a:fillRect/>
          </a:stretch>
        </p:blipFill>
        <p:spPr>
          <a:xfrm>
            <a:off x="609600" y="1219200"/>
            <a:ext cx="7125569" cy="5038442"/>
          </a:xfrm>
          <a:prstGeom prst="rect">
            <a:avLst/>
          </a:prstGeom>
        </p:spPr>
      </p:pic>
    </p:spTree>
    <p:extLst>
      <p:ext uri="{BB962C8B-B14F-4D97-AF65-F5344CB8AC3E}">
        <p14:creationId xmlns:p14="http://schemas.microsoft.com/office/powerpoint/2010/main" val="977476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2284600" cy="523220"/>
          </a:xfrm>
          <a:prstGeom prst="rect">
            <a:avLst/>
          </a:prstGeom>
          <a:noFill/>
        </p:spPr>
        <p:txBody>
          <a:bodyPr wrap="none" rtlCol="0">
            <a:spAutoFit/>
          </a:bodyPr>
          <a:lstStyle/>
          <a:p>
            <a:r>
              <a:rPr lang="en-US" sz="2800" dirty="0">
                <a:solidFill>
                  <a:schemeClr val="bg2"/>
                </a:solidFill>
                <a:latin typeface="Rockwell Condensed" pitchFamily="18" charset="0"/>
              </a:rPr>
              <a:t>Introducing </a:t>
            </a:r>
            <a:r>
              <a:rPr lang="en-US" sz="2800" dirty="0">
                <a:solidFill>
                  <a:schemeClr val="accent5"/>
                </a:solidFill>
                <a:latin typeface="Rockwell Condensed" pitchFamily="18" charset="0"/>
              </a:rPr>
              <a:t>Tables</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Styling</a:t>
            </a:r>
            <a:r>
              <a:rPr lang="en-US" sz="2800" dirty="0">
                <a:solidFill>
                  <a:schemeClr val="bg2"/>
                </a:solidFill>
                <a:latin typeface="Rockwell Condensed" pitchFamily="18" charset="0"/>
              </a:rPr>
              <a:t> Tables</a:t>
            </a:r>
            <a:endParaRPr lang="en-US" sz="2800" dirty="0">
              <a:solidFill>
                <a:schemeClr val="tx2"/>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Introducing </a:t>
            </a:r>
            <a:r>
              <a:rPr lang="en-US" sz="2800" dirty="0">
                <a:solidFill>
                  <a:schemeClr val="accent5"/>
                </a:solidFill>
                <a:latin typeface="Rockwell Condensed" pitchFamily="18" charset="0"/>
              </a:rPr>
              <a:t>Forms</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a:solidFill>
                  <a:schemeClr val="accent5"/>
                </a:solidFill>
                <a:latin typeface="Rockwell Condensed" pitchFamily="18" charset="0"/>
              </a:rPr>
              <a:t>Form Control </a:t>
            </a:r>
            <a:r>
              <a:rPr lang="en-US" sz="2800" dirty="0">
                <a:solidFill>
                  <a:schemeClr val="bg2"/>
                </a:solidFill>
                <a:latin typeface="Rockwell Condensed" pitchFamily="18" charset="0"/>
              </a:rPr>
              <a:t>Elements</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Table and Form </a:t>
            </a:r>
            <a:r>
              <a:rPr lang="en-US" sz="2800" dirty="0">
                <a:solidFill>
                  <a:schemeClr val="accent5"/>
                </a:solidFill>
                <a:latin typeface="Rockwell Condensed" pitchFamily="18" charset="0"/>
              </a:rPr>
              <a:t>Accessibility</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err="1">
                <a:solidFill>
                  <a:schemeClr val="bg2"/>
                </a:solidFill>
                <a:latin typeface="Rockwell Condensed" pitchFamily="18" charset="0"/>
              </a:rPr>
              <a:t>Microformats</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Tree>
    <p:extLst>
      <p:ext uri="{BB962C8B-B14F-4D97-AF65-F5344CB8AC3E}">
        <p14:creationId xmlns:p14="http://schemas.microsoft.com/office/powerpoint/2010/main" val="23201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basic Example</a:t>
            </a:r>
          </a:p>
        </p:txBody>
      </p:sp>
      <p:sp>
        <p:nvSpPr>
          <p:cNvPr id="4" name="Content Placeholder 3"/>
          <p:cNvSpPr>
            <a:spLocks noGrp="1"/>
          </p:cNvSpPr>
          <p:nvPr>
            <p:ph sz="quarter" idx="13"/>
          </p:nvPr>
        </p:nvSpPr>
        <p:spPr/>
        <p:txBody>
          <a:bodyPr>
            <a:normAutofit lnSpcReduction="10000"/>
          </a:bodyPr>
          <a:lstStyle/>
          <a:p>
            <a:endParaRPr lang="en-CA" dirty="0"/>
          </a:p>
        </p:txBody>
      </p:sp>
      <p:pic>
        <p:nvPicPr>
          <p:cNvPr id="120848" name="Picture 16" descr="T:\CompSci\Research\web development textbook\manuscript\19.FinalART\9780133407150_FinalArt\CH04\4071504002.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66800"/>
            <a:ext cx="8031874" cy="5303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With Table Headings</a:t>
            </a:r>
          </a:p>
        </p:txBody>
      </p:sp>
      <p:sp>
        <p:nvSpPr>
          <p:cNvPr id="4" name="Content Placeholder 3"/>
          <p:cNvSpPr>
            <a:spLocks noGrp="1"/>
          </p:cNvSpPr>
          <p:nvPr>
            <p:ph sz="quarter" idx="13"/>
          </p:nvPr>
        </p:nvSpPr>
        <p:spPr/>
        <p:txBody>
          <a:bodyPr>
            <a:normAutofit lnSpcReduction="10000"/>
          </a:bodyPr>
          <a:lstStyle/>
          <a:p>
            <a:endParaRPr lang="en-CA"/>
          </a:p>
        </p:txBody>
      </p:sp>
      <p:sp>
        <p:nvSpPr>
          <p:cNvPr id="8" name="Left Brace 7"/>
          <p:cNvSpPr/>
          <p:nvPr/>
        </p:nvSpPr>
        <p:spPr>
          <a:xfrm>
            <a:off x="1295400" y="3352800"/>
            <a:ext cx="685800" cy="685800"/>
          </a:xfrm>
          <a:prstGeom prst="leftBrace">
            <a:avLst>
              <a:gd name="adj1" fmla="val 8333"/>
              <a:gd name="adj2" fmla="val 521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p:cNvSpPr txBox="1"/>
          <p:nvPr/>
        </p:nvSpPr>
        <p:spPr>
          <a:xfrm>
            <a:off x="914400" y="3516868"/>
            <a:ext cx="457200" cy="369332"/>
          </a:xfrm>
          <a:prstGeom prst="rect">
            <a:avLst/>
          </a:prstGeom>
          <a:noFill/>
        </p:spPr>
        <p:txBody>
          <a:bodyPr wrap="square" rtlCol="0">
            <a:spAutoFit/>
          </a:bodyPr>
          <a:lstStyle/>
          <a:p>
            <a:r>
              <a:rPr lang="en-CA" b="1" dirty="0" err="1">
                <a:solidFill>
                  <a:srgbClr val="00B0F0"/>
                </a:solidFill>
              </a:rPr>
              <a:t>th</a:t>
            </a:r>
            <a:endParaRPr lang="en-CA" b="1" dirty="0">
              <a:solidFill>
                <a:srgbClr val="00B0F0"/>
              </a:solidFill>
            </a:endParaRPr>
          </a:p>
        </p:txBody>
      </p:sp>
      <p:pic>
        <p:nvPicPr>
          <p:cNvPr id="121873" name="Picture 17" descr="T:\CompSci\Research\web development textbook\manuscript\19.FinalART\9780133407150_FinalArt\CH04\4071504003.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181100"/>
            <a:ext cx="5564435" cy="5219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Table Headings</a:t>
            </a:r>
          </a:p>
        </p:txBody>
      </p:sp>
      <p:sp>
        <p:nvSpPr>
          <p:cNvPr id="4" name="Content Placeholder 3"/>
          <p:cNvSpPr>
            <a:spLocks noGrp="1"/>
          </p:cNvSpPr>
          <p:nvPr>
            <p:ph sz="quarter" idx="13"/>
          </p:nvPr>
        </p:nvSpPr>
        <p:spPr/>
        <p:txBody>
          <a:bodyPr>
            <a:normAutofit lnSpcReduction="10000"/>
          </a:bodyPr>
          <a:lstStyle/>
          <a:p>
            <a:endParaRPr lang="en-CA"/>
          </a:p>
        </p:txBody>
      </p:sp>
      <p:sp>
        <p:nvSpPr>
          <p:cNvPr id="7" name="Content Placeholder 2"/>
          <p:cNvSpPr>
            <a:spLocks noGrp="1"/>
          </p:cNvSpPr>
          <p:nvPr>
            <p:ph idx="1"/>
          </p:nvPr>
        </p:nvSpPr>
        <p:spPr>
          <a:xfrm>
            <a:off x="914400" y="1646237"/>
            <a:ext cx="6400800" cy="4525963"/>
          </a:xfrm>
        </p:spPr>
        <p:txBody>
          <a:bodyPr>
            <a:normAutofit/>
          </a:bodyPr>
          <a:lstStyle/>
          <a:p>
            <a:r>
              <a:rPr lang="en-CA" dirty="0"/>
              <a:t>A table heading &lt;</a:t>
            </a:r>
            <a:r>
              <a:rPr lang="en-CA" dirty="0" err="1"/>
              <a:t>th</a:t>
            </a:r>
            <a:r>
              <a:rPr lang="en-CA" dirty="0"/>
              <a:t>&gt;</a:t>
            </a:r>
          </a:p>
          <a:p>
            <a:pPr indent="457200">
              <a:buFont typeface="Arial" pitchFamily="34" charset="0"/>
              <a:buChar char="•"/>
            </a:pPr>
            <a:r>
              <a:rPr lang="en-CA" dirty="0"/>
              <a:t>Browsers tend to make the content within a &lt;</a:t>
            </a:r>
            <a:r>
              <a:rPr lang="en-CA" dirty="0" err="1"/>
              <a:t>th</a:t>
            </a:r>
            <a:r>
              <a:rPr lang="en-CA" dirty="0"/>
              <a:t>&gt; element bold</a:t>
            </a:r>
          </a:p>
          <a:p>
            <a:pPr indent="457200">
              <a:buFont typeface="Arial" pitchFamily="34" charset="0"/>
              <a:buChar char="•"/>
            </a:pPr>
            <a:r>
              <a:rPr lang="en-CA" dirty="0"/>
              <a:t>&lt;</a:t>
            </a:r>
            <a:r>
              <a:rPr lang="en-CA" dirty="0" err="1"/>
              <a:t>th</a:t>
            </a:r>
            <a:r>
              <a:rPr lang="en-CA" dirty="0"/>
              <a:t>&gt; element for accessibility (it helps those using screen readers)</a:t>
            </a:r>
          </a:p>
          <a:p>
            <a:pPr indent="457200">
              <a:buFont typeface="Arial" pitchFamily="34" charset="0"/>
              <a:buChar char="•"/>
            </a:pPr>
            <a:r>
              <a:rPr lang="en-CA" dirty="0"/>
              <a:t>Provides some semantic info about the row being a row of headers</a:t>
            </a:r>
          </a:p>
          <a:p>
            <a:pPr indent="457200"/>
            <a:endParaRPr lang="en-CA" dirty="0"/>
          </a:p>
        </p:txBody>
      </p:sp>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1997</TotalTime>
  <Words>2027</Words>
  <Application>Microsoft Office PowerPoint</Application>
  <PresentationFormat>On-screen Show (4:3)</PresentationFormat>
  <Paragraphs>287</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Consolas</vt:lpstr>
      <vt:lpstr>Rockwell</vt:lpstr>
      <vt:lpstr>Rockwell Condensed</vt:lpstr>
      <vt:lpstr>Rockwell Extra Bold</vt:lpstr>
      <vt:lpstr>Wingdings</vt:lpstr>
      <vt:lpstr>Presentation</vt:lpstr>
      <vt:lpstr>HTML Tables and Forms</vt:lpstr>
      <vt:lpstr>Objectives</vt:lpstr>
      <vt:lpstr>Introducing Tables</vt:lpstr>
      <vt:lpstr>HTML Tables</vt:lpstr>
      <vt:lpstr>HTML Tables</vt:lpstr>
      <vt:lpstr>Tables Basics </vt:lpstr>
      <vt:lpstr>A basic Example</vt:lpstr>
      <vt:lpstr>With Table Headings</vt:lpstr>
      <vt:lpstr>Why  Table Headings</vt:lpstr>
      <vt:lpstr>Spanning Rows and Columns</vt:lpstr>
      <vt:lpstr>Using Tables for Layout</vt:lpstr>
      <vt:lpstr>Example Table layouts</vt:lpstr>
      <vt:lpstr>Additional table tags</vt:lpstr>
      <vt:lpstr>Styling Tables</vt:lpstr>
      <vt:lpstr>Styling Tables</vt:lpstr>
      <vt:lpstr>Styling Tables</vt:lpstr>
      <vt:lpstr>Styling Tables</vt:lpstr>
      <vt:lpstr>Styling Tables</vt:lpstr>
      <vt:lpstr>Nth-Child</vt:lpstr>
      <vt:lpstr>Introducing Forms</vt:lpstr>
      <vt:lpstr>HTML Forms</vt:lpstr>
      <vt:lpstr>Form Structure</vt:lpstr>
      <vt:lpstr>How forms interact with servers</vt:lpstr>
      <vt:lpstr>Query Strings</vt:lpstr>
      <vt:lpstr>URL encoding</vt:lpstr>
      <vt:lpstr>&lt;form&gt; element</vt:lpstr>
      <vt:lpstr>GET vs POST</vt:lpstr>
      <vt:lpstr>GET vs POST</vt:lpstr>
      <vt:lpstr>Forms Control Elements</vt:lpstr>
      <vt:lpstr>Form-Related HTML Elements</vt:lpstr>
      <vt:lpstr>Text Input Controls</vt:lpstr>
      <vt:lpstr>Text Input Controls</vt:lpstr>
      <vt:lpstr>Text Input Controls</vt:lpstr>
      <vt:lpstr>HTML5 advanced controls</vt:lpstr>
      <vt:lpstr>Select Lists</vt:lpstr>
      <vt:lpstr>Select Lists</vt:lpstr>
      <vt:lpstr>Which Value to send</vt:lpstr>
      <vt:lpstr>Radio Buttons</vt:lpstr>
      <vt:lpstr>Radio Buttons</vt:lpstr>
      <vt:lpstr>Checkboxes</vt:lpstr>
      <vt:lpstr>Checkboxes</vt:lpstr>
      <vt:lpstr>Button Controls</vt:lpstr>
      <vt:lpstr>Button Controls</vt:lpstr>
      <vt:lpstr>Specialized Controls</vt:lpstr>
      <vt:lpstr>Number and Range</vt:lpstr>
      <vt:lpstr>Number and Range</vt:lpstr>
      <vt:lpstr>Color</vt:lpstr>
      <vt:lpstr>Date and Time Controls</vt:lpstr>
      <vt:lpstr>HTML5 Date and Time Controls</vt:lpstr>
      <vt:lpstr>HTML5 Date and Time Controls</vt:lpstr>
      <vt:lpstr>HTML Controls</vt:lpstr>
      <vt:lpstr>Other Controls</vt:lpstr>
      <vt:lpstr>Table and form accessibility</vt:lpstr>
      <vt:lpstr>Web Accessibility</vt:lpstr>
      <vt:lpstr>Web Content Accessibility Guidelines</vt:lpstr>
      <vt:lpstr>Accessible Tables</vt:lpstr>
      <vt:lpstr>Accessible Forms</vt:lpstr>
      <vt:lpstr>Microformats</vt:lpstr>
      <vt:lpstr>Microformats</vt:lpstr>
      <vt:lpstr>Microformat</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karthik natesh</cp:lastModifiedBy>
  <cp:revision>247</cp:revision>
  <dcterms:created xsi:type="dcterms:W3CDTF">2012-11-14T17:20:48Z</dcterms:created>
  <dcterms:modified xsi:type="dcterms:W3CDTF">2019-08-06T16:50:58Z</dcterms:modified>
</cp:coreProperties>
</file>